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4" r:id="rId1"/>
  </p:sldMasterIdLst>
  <p:notesMasterIdLst>
    <p:notesMasterId r:id="rId27"/>
  </p:notesMasterIdLst>
  <p:sldIdLst>
    <p:sldId id="256" r:id="rId2"/>
    <p:sldId id="257" r:id="rId3"/>
    <p:sldId id="260" r:id="rId4"/>
    <p:sldId id="262" r:id="rId5"/>
    <p:sldId id="276" r:id="rId6"/>
    <p:sldId id="263" r:id="rId7"/>
    <p:sldId id="264" r:id="rId8"/>
    <p:sldId id="265" r:id="rId9"/>
    <p:sldId id="266" r:id="rId10"/>
    <p:sldId id="267" r:id="rId11"/>
    <p:sldId id="268" r:id="rId12"/>
    <p:sldId id="269" r:id="rId13"/>
    <p:sldId id="270" r:id="rId14"/>
    <p:sldId id="282" r:id="rId15"/>
    <p:sldId id="271" r:id="rId16"/>
    <p:sldId id="272" r:id="rId17"/>
    <p:sldId id="279" r:id="rId18"/>
    <p:sldId id="277" r:id="rId19"/>
    <p:sldId id="283" r:id="rId20"/>
    <p:sldId id="278" r:id="rId21"/>
    <p:sldId id="280" r:id="rId22"/>
    <p:sldId id="273" r:id="rId23"/>
    <p:sldId id="281" r:id="rId24"/>
    <p:sldId id="274"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61F4B8-0550-444F-81C4-0BEBF084D0D9}">
          <p14:sldIdLst>
            <p14:sldId id="256"/>
            <p14:sldId id="257"/>
            <p14:sldId id="260"/>
            <p14:sldId id="262"/>
            <p14:sldId id="276"/>
            <p14:sldId id="263"/>
            <p14:sldId id="264"/>
            <p14:sldId id="265"/>
            <p14:sldId id="266"/>
            <p14:sldId id="267"/>
            <p14:sldId id="268"/>
            <p14:sldId id="269"/>
            <p14:sldId id="270"/>
            <p14:sldId id="282"/>
            <p14:sldId id="271"/>
            <p14:sldId id="272"/>
            <p14:sldId id="279"/>
            <p14:sldId id="277"/>
            <p14:sldId id="283"/>
            <p14:sldId id="278"/>
            <p14:sldId id="280"/>
            <p14:sldId id="273"/>
            <p14:sldId id="281"/>
            <p14:sldId id="27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42" autoAdjust="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CC313-8658-49E3-8180-6A8F268CCAF2}" type="datetimeFigureOut">
              <a:rPr lang="en-US" smtClean="0"/>
              <a:t>16 Jul</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521BD7-6C5C-4234-9680-B23893541784}" type="slidenum">
              <a:rPr lang="en-US" smtClean="0"/>
              <a:t>‹#›</a:t>
            </a:fld>
            <a:endParaRPr lang="en-US"/>
          </a:p>
        </p:txBody>
      </p:sp>
    </p:spTree>
    <p:extLst>
      <p:ext uri="{BB962C8B-B14F-4D97-AF65-F5344CB8AC3E}">
        <p14:creationId xmlns:p14="http://schemas.microsoft.com/office/powerpoint/2010/main" val="20813794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P6EC0"/>
              </a:rPr>
              <a:t>A Privacy-Preserving JPEG Image Retrieval Scheme Using the Local Markov Feature and Bag-of-Words Model in Cloud Computing</a:t>
            </a:r>
            <a:br>
              <a:rPr lang="en-US" sz="1800" b="0" i="0" u="none" strike="noStrike" baseline="0" dirty="0">
                <a:latin typeface="AdvP6EC0"/>
              </a:rPr>
            </a:br>
            <a:br>
              <a:rPr lang="en-US" sz="1800" b="0" i="0" u="none" strike="noStrike" baseline="0" dirty="0">
                <a:latin typeface="AdvP6EC0"/>
              </a:rPr>
            </a:br>
            <a:r>
              <a:rPr lang="en-US" sz="1800" b="0" i="0" u="none" strike="noStrike" baseline="0" dirty="0">
                <a:solidFill>
                  <a:srgbClr val="231F20"/>
                </a:solidFill>
                <a:latin typeface="AdvP6EC0"/>
              </a:rPr>
              <a:t>Jinan University, China</a:t>
            </a:r>
            <a:endParaRPr lang="en-US" dirty="0"/>
          </a:p>
        </p:txBody>
      </p:sp>
      <p:sp>
        <p:nvSpPr>
          <p:cNvPr id="4" name="Slide Number Placeholder 3"/>
          <p:cNvSpPr>
            <a:spLocks noGrp="1"/>
          </p:cNvSpPr>
          <p:nvPr>
            <p:ph type="sldNum" sz="quarter" idx="5"/>
          </p:nvPr>
        </p:nvSpPr>
        <p:spPr/>
        <p:txBody>
          <a:bodyPr/>
          <a:lstStyle/>
          <a:p>
            <a:fld id="{66521BD7-6C5C-4234-9680-B23893541784}" type="slidenum">
              <a:rPr lang="en-US" smtClean="0"/>
              <a:t>1</a:t>
            </a:fld>
            <a:endParaRPr lang="en-US"/>
          </a:p>
        </p:txBody>
      </p:sp>
    </p:spTree>
    <p:extLst>
      <p:ext uri="{BB962C8B-B14F-4D97-AF65-F5344CB8AC3E}">
        <p14:creationId xmlns:p14="http://schemas.microsoft.com/office/powerpoint/2010/main" val="1569455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This is particularly concerning because images often contain sensitive information.</a:t>
            </a:r>
          </a:p>
          <a:p>
            <a:pPr algn="l"/>
            <a:br>
              <a:rPr lang="en-US" dirty="0"/>
            </a:br>
            <a:r>
              <a:rPr lang="en-US" sz="1800" b="0" i="0" u="none" strike="noStrike" baseline="0" dirty="0">
                <a:solidFill>
                  <a:srgbClr val="231F20"/>
                </a:solidFill>
                <a:latin typeface="AdvP1491"/>
              </a:rPr>
              <a:t>A recent TechCrunch report showed that Instagram leaked 49 million users’ sensitive data, exposing them to Internet </a:t>
            </a:r>
            <a:r>
              <a:rPr lang="en-US" sz="1800" b="0" i="0" u="none" strike="noStrike" baseline="0" dirty="0">
                <a:solidFill>
                  <a:srgbClr val="0000FF"/>
                </a:solidFill>
                <a:latin typeface="AdvP1491"/>
              </a:rPr>
              <a:t>[2]</a:t>
            </a:r>
            <a:r>
              <a:rPr lang="en-US" sz="1800" b="0" i="0" u="none" strike="noStrike" baseline="0" dirty="0">
                <a:solidFill>
                  <a:srgbClr val="231F20"/>
                </a:solidFill>
                <a:latin typeface="AdvP1491"/>
              </a:rPr>
              <a:t>. The iCloud celebrity photo leakage also illustrated the danger of image outsourcing</a:t>
            </a:r>
          </a:p>
          <a:p>
            <a:pPr algn="l"/>
            <a:endParaRPr lang="en-US" sz="1800" b="0" i="0" u="none" strike="noStrike" baseline="0" dirty="0">
              <a:solidFill>
                <a:srgbClr val="231F20"/>
              </a:solidFill>
              <a:latin typeface="AdvP1491"/>
            </a:endParaRPr>
          </a:p>
          <a:p>
            <a:pPr algn="l"/>
            <a:r>
              <a:rPr lang="en-US" sz="1800" b="0" i="0" u="none" strike="noStrike" baseline="0" dirty="0">
                <a:solidFill>
                  <a:srgbClr val="231F20"/>
                </a:solidFill>
                <a:latin typeface="AdvP1491"/>
              </a:rPr>
              <a:t>Malicious, disgruntled employees</a:t>
            </a:r>
          </a:p>
          <a:p>
            <a:pPr algn="l"/>
            <a:endParaRPr lang="en-US" sz="1800" b="0" i="0" u="none" strike="noStrike" baseline="0" dirty="0">
              <a:solidFill>
                <a:srgbClr val="231F20"/>
              </a:solidFill>
              <a:latin typeface="AdvP1491"/>
            </a:endParaRPr>
          </a:p>
          <a:p>
            <a:pPr algn="l"/>
            <a:r>
              <a:rPr lang="en-US" sz="1800" b="0" i="0" u="none" strike="noStrike" baseline="0" dirty="0">
                <a:solidFill>
                  <a:srgbClr val="231F20"/>
                </a:solidFill>
                <a:latin typeface="AdvP1491"/>
              </a:rPr>
              <a:t>CBIR service not provided by cloud.</a:t>
            </a:r>
            <a:br>
              <a:rPr lang="en-US" sz="1800" b="0" i="0" u="none" strike="noStrike" baseline="0" dirty="0">
                <a:solidFill>
                  <a:srgbClr val="231F20"/>
                </a:solidFill>
                <a:latin typeface="AdvP1491"/>
              </a:rPr>
            </a:br>
            <a:r>
              <a:rPr lang="en-US" sz="1800" b="0" i="0" u="none" strike="noStrike" baseline="0" dirty="0">
                <a:solidFill>
                  <a:srgbClr val="231F20"/>
                </a:solidFill>
                <a:latin typeface="AdvP1491"/>
              </a:rPr>
              <a:t>Download all, decrypt, and search entire DB</a:t>
            </a:r>
            <a:endParaRPr lang="en-US" dirty="0"/>
          </a:p>
        </p:txBody>
      </p:sp>
      <p:sp>
        <p:nvSpPr>
          <p:cNvPr id="4" name="Slide Number Placeholder 3"/>
          <p:cNvSpPr>
            <a:spLocks noGrp="1"/>
          </p:cNvSpPr>
          <p:nvPr>
            <p:ph type="sldNum" sz="quarter" idx="5"/>
          </p:nvPr>
        </p:nvSpPr>
        <p:spPr/>
        <p:txBody>
          <a:bodyPr/>
          <a:lstStyle/>
          <a:p>
            <a:fld id="{66521BD7-6C5C-4234-9680-B23893541784}" type="slidenum">
              <a:rPr lang="en-US" smtClean="0"/>
              <a:t>2</a:t>
            </a:fld>
            <a:endParaRPr lang="en-US"/>
          </a:p>
        </p:txBody>
      </p:sp>
    </p:spTree>
    <p:extLst>
      <p:ext uri="{BB962C8B-B14F-4D97-AF65-F5344CB8AC3E}">
        <p14:creationId xmlns:p14="http://schemas.microsoft.com/office/powerpoint/2010/main" val="2527491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CBlR</a:t>
            </a:r>
            <a:r>
              <a:rPr lang="en-US" dirty="0"/>
              <a:t> while maintaining the privacy of the images. </a:t>
            </a:r>
          </a:p>
          <a:p>
            <a:endParaRPr lang="en-US" dirty="0"/>
          </a:p>
          <a:p>
            <a:r>
              <a:rPr lang="en-US" dirty="0"/>
              <a:t>compatible with JPEG compression-images remain encrypted and secure during retrieval. </a:t>
            </a:r>
          </a:p>
          <a:p>
            <a:endParaRPr lang="en-US" dirty="0"/>
          </a:p>
          <a:p>
            <a:r>
              <a:rPr lang="en-US" dirty="0"/>
              <a:t>The encrypted image should not be significantly larger than the original image. The process of encrypting and decrypting images should require as little additional computing power and time as possible. As on the cloud now, this makes it efficient.</a:t>
            </a:r>
          </a:p>
        </p:txBody>
      </p:sp>
      <p:sp>
        <p:nvSpPr>
          <p:cNvPr id="4" name="Slide Number Placeholder 3"/>
          <p:cNvSpPr>
            <a:spLocks noGrp="1"/>
          </p:cNvSpPr>
          <p:nvPr>
            <p:ph type="sldNum" sz="quarter" idx="5"/>
          </p:nvPr>
        </p:nvSpPr>
        <p:spPr/>
        <p:txBody>
          <a:bodyPr/>
          <a:lstStyle/>
          <a:p>
            <a:fld id="{66521BD7-6C5C-4234-9680-B23893541784}" type="slidenum">
              <a:rPr lang="en-US" smtClean="0"/>
              <a:t>3</a:t>
            </a:fld>
            <a:endParaRPr lang="en-US"/>
          </a:p>
        </p:txBody>
      </p:sp>
    </p:spTree>
    <p:extLst>
      <p:ext uri="{BB962C8B-B14F-4D97-AF65-F5344CB8AC3E}">
        <p14:creationId xmlns:p14="http://schemas.microsoft.com/office/powerpoint/2010/main" val="1623605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May learn or infer form it</a:t>
            </a:r>
          </a:p>
          <a:p>
            <a:endParaRPr lang="en-US" sz="1200" dirty="0"/>
          </a:p>
          <a:p>
            <a:r>
              <a:rPr lang="en-US" sz="1200" dirty="0"/>
              <a:t>During retrieval</a:t>
            </a:r>
            <a:br>
              <a:rPr lang="en-US" sz="1200" dirty="0"/>
            </a:br>
            <a:endParaRPr lang="en-US" sz="1200" dirty="0"/>
          </a:p>
          <a:p>
            <a:r>
              <a:rPr lang="en-US" sz="1200" dirty="0"/>
              <a:t>Although images are private-make out which images are similar</a:t>
            </a:r>
          </a:p>
          <a:p>
            <a:endParaRPr lang="en-US" sz="1200" dirty="0"/>
          </a:p>
          <a:p>
            <a:r>
              <a:rPr lang="en-US" sz="1200" dirty="0"/>
              <a:t>….</a:t>
            </a:r>
          </a:p>
          <a:p>
            <a:r>
              <a:rPr lang="en-US" sz="1200" dirty="0"/>
              <a:t>Thru encryption</a:t>
            </a:r>
          </a:p>
          <a:p>
            <a:r>
              <a:rPr lang="en-US" sz="1200" dirty="0"/>
              <a:t>Just encrypt and upload-many tasks in cloud itself</a:t>
            </a:r>
            <a:br>
              <a:rPr lang="en-US" sz="1200" dirty="0"/>
            </a:br>
            <a:endParaRPr lang="en-US" dirty="0"/>
          </a:p>
        </p:txBody>
      </p:sp>
      <p:sp>
        <p:nvSpPr>
          <p:cNvPr id="4" name="Slide Number Placeholder 3"/>
          <p:cNvSpPr>
            <a:spLocks noGrp="1"/>
          </p:cNvSpPr>
          <p:nvPr>
            <p:ph type="sldNum" sz="quarter" idx="5"/>
          </p:nvPr>
        </p:nvSpPr>
        <p:spPr/>
        <p:txBody>
          <a:bodyPr/>
          <a:lstStyle/>
          <a:p>
            <a:fld id="{66521BD7-6C5C-4234-9680-B23893541784}" type="slidenum">
              <a:rPr lang="en-US" smtClean="0"/>
              <a:t>5</a:t>
            </a:fld>
            <a:endParaRPr lang="en-US"/>
          </a:p>
        </p:txBody>
      </p:sp>
    </p:spTree>
    <p:extLst>
      <p:ext uri="{BB962C8B-B14F-4D97-AF65-F5344CB8AC3E}">
        <p14:creationId xmlns:p14="http://schemas.microsoft.com/office/powerpoint/2010/main" val="862414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Lossy: some things are permanently removed from the image to reduce size</a:t>
            </a:r>
          </a:p>
        </p:txBody>
      </p:sp>
      <p:sp>
        <p:nvSpPr>
          <p:cNvPr id="4" name="Slide Number Placeholder 3"/>
          <p:cNvSpPr>
            <a:spLocks noGrp="1"/>
          </p:cNvSpPr>
          <p:nvPr>
            <p:ph type="sldNum" sz="quarter" idx="5"/>
          </p:nvPr>
        </p:nvSpPr>
        <p:spPr/>
        <p:txBody>
          <a:bodyPr/>
          <a:lstStyle/>
          <a:p>
            <a:fld id="{66521BD7-6C5C-4234-9680-B23893541784}" type="slidenum">
              <a:rPr lang="en-US" smtClean="0"/>
              <a:t>7</a:t>
            </a:fld>
            <a:endParaRPr lang="en-US"/>
          </a:p>
        </p:txBody>
      </p:sp>
    </p:spTree>
    <p:extLst>
      <p:ext uri="{BB962C8B-B14F-4D97-AF65-F5344CB8AC3E}">
        <p14:creationId xmlns:p14="http://schemas.microsoft.com/office/powerpoint/2010/main" val="802544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21BD7-6C5C-4234-9680-B23893541784}" type="slidenum">
              <a:rPr lang="en-US" smtClean="0"/>
              <a:t>15</a:t>
            </a:fld>
            <a:endParaRPr lang="en-US"/>
          </a:p>
        </p:txBody>
      </p:sp>
    </p:spTree>
    <p:extLst>
      <p:ext uri="{BB962C8B-B14F-4D97-AF65-F5344CB8AC3E}">
        <p14:creationId xmlns:p14="http://schemas.microsoft.com/office/powerpoint/2010/main" val="2862358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521BD7-6C5C-4234-9680-B23893541784}" type="slidenum">
              <a:rPr lang="en-US" smtClean="0"/>
              <a:t>18</a:t>
            </a:fld>
            <a:endParaRPr lang="en-US"/>
          </a:p>
        </p:txBody>
      </p:sp>
    </p:spTree>
    <p:extLst>
      <p:ext uri="{BB962C8B-B14F-4D97-AF65-F5344CB8AC3E}">
        <p14:creationId xmlns:p14="http://schemas.microsoft.com/office/powerpoint/2010/main" val="264921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16 Jul</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100031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16 Jul</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90163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67C6F52A-A82B-47A2-A83A-8C4C91F2D59F}" type="datetimeFigureOut">
              <a:rPr lang="en-US" smtClean="0"/>
              <a:t>16 Jul</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302667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16 Jul</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01134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1160EA64-D806-43AC-9DF2-F8C432F32B4C}" type="datetimeFigureOut">
              <a:rPr lang="en-US" smtClean="0"/>
              <a:t>16 Jul</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25886248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16 Jul</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2364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16 Jul</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6442590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16 Jul</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5815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16 Jul</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06416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16 Jul</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91484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16 Jul</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52601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160EA64-D806-43AC-9DF2-F8C432F32B4C}" type="datetimeFigureOut">
              <a:rPr lang="en-US" smtClean="0"/>
              <a:t>16 Jul</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79611466"/>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AD9A-CABA-89D3-2760-BD5FAA89A8A7}"/>
              </a:ext>
            </a:extLst>
          </p:cNvPr>
          <p:cNvSpPr>
            <a:spLocks noGrp="1"/>
          </p:cNvSpPr>
          <p:nvPr>
            <p:ph type="ctrTitle"/>
          </p:nvPr>
        </p:nvSpPr>
        <p:spPr/>
        <p:txBody>
          <a:bodyPr>
            <a:noAutofit/>
          </a:bodyPr>
          <a:lstStyle/>
          <a:p>
            <a:r>
              <a:rPr lang="en-US" sz="6000" dirty="0"/>
              <a:t>JPEG Image Retrieval</a:t>
            </a:r>
            <a:br>
              <a:rPr lang="en-US" sz="6000" dirty="0"/>
            </a:br>
            <a:r>
              <a:rPr lang="en-US" sz="6000" dirty="0"/>
              <a:t>Scheme</a:t>
            </a:r>
          </a:p>
        </p:txBody>
      </p:sp>
      <p:sp>
        <p:nvSpPr>
          <p:cNvPr id="3" name="Subtitle 2">
            <a:extLst>
              <a:ext uri="{FF2B5EF4-FFF2-40B4-BE49-F238E27FC236}">
                <a16:creationId xmlns:a16="http://schemas.microsoft.com/office/drawing/2014/main" id="{77D203B9-107D-2978-F69C-98C5BEA7E9AF}"/>
              </a:ext>
            </a:extLst>
          </p:cNvPr>
          <p:cNvSpPr>
            <a:spLocks noGrp="1"/>
          </p:cNvSpPr>
          <p:nvPr>
            <p:ph type="subTitle" idx="1"/>
          </p:nvPr>
        </p:nvSpPr>
        <p:spPr/>
        <p:txBody>
          <a:bodyPr>
            <a:normAutofit/>
          </a:bodyPr>
          <a:lstStyle/>
          <a:p>
            <a:r>
              <a:rPr lang="en-US" sz="2400" dirty="0"/>
              <a:t>Research Internship IIITN </a:t>
            </a:r>
          </a:p>
        </p:txBody>
      </p:sp>
    </p:spTree>
    <p:extLst>
      <p:ext uri="{BB962C8B-B14F-4D97-AF65-F5344CB8AC3E}">
        <p14:creationId xmlns:p14="http://schemas.microsoft.com/office/powerpoint/2010/main" val="483123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F816-6331-046C-BB8F-56A3DC974A5C}"/>
              </a:ext>
            </a:extLst>
          </p:cNvPr>
          <p:cNvSpPr>
            <a:spLocks noGrp="1"/>
          </p:cNvSpPr>
          <p:nvPr>
            <p:ph type="title"/>
          </p:nvPr>
        </p:nvSpPr>
        <p:spPr/>
        <p:txBody>
          <a:bodyPr/>
          <a:lstStyle/>
          <a:p>
            <a:r>
              <a:rPr lang="en-US" dirty="0"/>
              <a:t>3. Discrete cosine transformation (</a:t>
            </a:r>
            <a:r>
              <a:rPr lang="en-US" dirty="0" err="1"/>
              <a:t>dct</a:t>
            </a:r>
            <a:r>
              <a:rPr lang="en-US" dirty="0"/>
              <a:t>):</a:t>
            </a:r>
          </a:p>
        </p:txBody>
      </p:sp>
      <p:sp>
        <p:nvSpPr>
          <p:cNvPr id="3" name="Content Placeholder 2">
            <a:extLst>
              <a:ext uri="{FF2B5EF4-FFF2-40B4-BE49-F238E27FC236}">
                <a16:creationId xmlns:a16="http://schemas.microsoft.com/office/drawing/2014/main" id="{A65D49DA-A36B-EBE2-A958-AE3E431CFF32}"/>
              </a:ext>
            </a:extLst>
          </p:cNvPr>
          <p:cNvSpPr>
            <a:spLocks noGrp="1"/>
          </p:cNvSpPr>
          <p:nvPr>
            <p:ph idx="1"/>
          </p:nvPr>
        </p:nvSpPr>
        <p:spPr>
          <a:xfrm>
            <a:off x="654279" y="2011872"/>
            <a:ext cx="5777001" cy="4206240"/>
          </a:xfrm>
        </p:spPr>
        <p:txBody>
          <a:bodyPr>
            <a:normAutofit/>
          </a:bodyPr>
          <a:lstStyle/>
          <a:p>
            <a:r>
              <a:rPr lang="en-US" sz="2400" dirty="0"/>
              <a:t>Based on High Frequency elements are not perceived </a:t>
            </a:r>
          </a:p>
          <a:p>
            <a:r>
              <a:rPr lang="en-US" sz="2400" dirty="0"/>
              <a:t>These elements are removed in this</a:t>
            </a:r>
          </a:p>
          <a:p>
            <a:r>
              <a:rPr lang="en-US" sz="2400" dirty="0"/>
              <a:t>Image is divided into 8*8 blocks called big blocks</a:t>
            </a:r>
          </a:p>
          <a:p>
            <a:r>
              <a:rPr lang="en-US" sz="2400" dirty="0"/>
              <a:t>Subtracted by 128, and then multiplied by a constant denoting the use of that pixel in image.</a:t>
            </a:r>
          </a:p>
        </p:txBody>
      </p:sp>
      <p:pic>
        <p:nvPicPr>
          <p:cNvPr id="5" name="Picture 4">
            <a:extLst>
              <a:ext uri="{FF2B5EF4-FFF2-40B4-BE49-F238E27FC236}">
                <a16:creationId xmlns:a16="http://schemas.microsoft.com/office/drawing/2014/main" id="{0CC6F845-A5F0-51B1-83CB-8C728942796A}"/>
              </a:ext>
            </a:extLst>
          </p:cNvPr>
          <p:cNvPicPr>
            <a:picLocks noChangeAspect="1"/>
          </p:cNvPicPr>
          <p:nvPr/>
        </p:nvPicPr>
        <p:blipFill>
          <a:blip r:embed="rId2"/>
          <a:stretch>
            <a:fillRect/>
          </a:stretch>
        </p:blipFill>
        <p:spPr>
          <a:xfrm>
            <a:off x="6536950" y="2011872"/>
            <a:ext cx="2607020" cy="2761317"/>
          </a:xfrm>
          <a:prstGeom prst="rect">
            <a:avLst/>
          </a:prstGeom>
        </p:spPr>
      </p:pic>
      <p:pic>
        <p:nvPicPr>
          <p:cNvPr id="7" name="Picture 6">
            <a:extLst>
              <a:ext uri="{FF2B5EF4-FFF2-40B4-BE49-F238E27FC236}">
                <a16:creationId xmlns:a16="http://schemas.microsoft.com/office/drawing/2014/main" id="{7306AF8C-0B25-3091-BD9D-C5C4A14F0CF9}"/>
              </a:ext>
            </a:extLst>
          </p:cNvPr>
          <p:cNvPicPr>
            <a:picLocks noChangeAspect="1"/>
          </p:cNvPicPr>
          <p:nvPr/>
        </p:nvPicPr>
        <p:blipFill>
          <a:blip r:embed="rId3"/>
          <a:stretch>
            <a:fillRect/>
          </a:stretch>
        </p:blipFill>
        <p:spPr>
          <a:xfrm>
            <a:off x="9249640" y="3560474"/>
            <a:ext cx="2750950" cy="2761318"/>
          </a:xfrm>
          <a:prstGeom prst="rect">
            <a:avLst/>
          </a:prstGeom>
        </p:spPr>
      </p:pic>
    </p:spTree>
    <p:extLst>
      <p:ext uri="{BB962C8B-B14F-4D97-AF65-F5344CB8AC3E}">
        <p14:creationId xmlns:p14="http://schemas.microsoft.com/office/powerpoint/2010/main" val="11560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C1F4-0D4F-104B-8382-EAB758403EB0}"/>
              </a:ext>
            </a:extLst>
          </p:cNvPr>
          <p:cNvSpPr>
            <a:spLocks noGrp="1"/>
          </p:cNvSpPr>
          <p:nvPr>
            <p:ph type="title"/>
          </p:nvPr>
        </p:nvSpPr>
        <p:spPr/>
        <p:txBody>
          <a:bodyPr/>
          <a:lstStyle/>
          <a:p>
            <a:r>
              <a:rPr lang="en-US" dirty="0"/>
              <a:t>4. Quantization:</a:t>
            </a:r>
          </a:p>
        </p:txBody>
      </p:sp>
      <p:sp>
        <p:nvSpPr>
          <p:cNvPr id="7" name="Content Placeholder 6">
            <a:extLst>
              <a:ext uri="{FF2B5EF4-FFF2-40B4-BE49-F238E27FC236}">
                <a16:creationId xmlns:a16="http://schemas.microsoft.com/office/drawing/2014/main" id="{0C249D0C-F8E1-2692-2FEC-18F029BC932C}"/>
              </a:ext>
            </a:extLst>
          </p:cNvPr>
          <p:cNvSpPr>
            <a:spLocks noGrp="1"/>
          </p:cNvSpPr>
          <p:nvPr>
            <p:ph idx="1"/>
          </p:nvPr>
        </p:nvSpPr>
        <p:spPr>
          <a:xfrm>
            <a:off x="1202919" y="4826000"/>
            <a:ext cx="9784080" cy="1391920"/>
          </a:xfrm>
        </p:spPr>
        <p:txBody>
          <a:bodyPr/>
          <a:lstStyle/>
          <a:p>
            <a:r>
              <a:rPr lang="en-US" dirty="0"/>
              <a:t>Elements are divided by quantization table’s corresponding values</a:t>
            </a:r>
          </a:p>
          <a:p>
            <a:r>
              <a:rPr lang="en-US" dirty="0"/>
              <a:t>The table has higher </a:t>
            </a:r>
            <a:r>
              <a:rPr lang="en-US" sz="2400" dirty="0"/>
              <a:t>values</a:t>
            </a:r>
            <a:r>
              <a:rPr lang="en-US" dirty="0"/>
              <a:t> distributed according to their frequency in the image</a:t>
            </a:r>
          </a:p>
          <a:p>
            <a:r>
              <a:rPr lang="en-US" dirty="0"/>
              <a:t>Numbers rounded to nearest integer</a:t>
            </a:r>
          </a:p>
        </p:txBody>
      </p:sp>
      <p:pic>
        <p:nvPicPr>
          <p:cNvPr id="8" name="Content Placeholder 4">
            <a:extLst>
              <a:ext uri="{FF2B5EF4-FFF2-40B4-BE49-F238E27FC236}">
                <a16:creationId xmlns:a16="http://schemas.microsoft.com/office/drawing/2014/main" id="{962A1B94-76D3-4FB0-7A3C-AA7F68946D60}"/>
              </a:ext>
            </a:extLst>
          </p:cNvPr>
          <p:cNvPicPr>
            <a:picLocks noChangeAspect="1"/>
          </p:cNvPicPr>
          <p:nvPr/>
        </p:nvPicPr>
        <p:blipFill>
          <a:blip r:embed="rId2"/>
          <a:stretch>
            <a:fillRect/>
          </a:stretch>
        </p:blipFill>
        <p:spPr>
          <a:xfrm>
            <a:off x="2670497" y="2032000"/>
            <a:ext cx="6851006" cy="2735752"/>
          </a:xfrm>
          <a:prstGeom prst="rect">
            <a:avLst/>
          </a:prstGeom>
        </p:spPr>
      </p:pic>
    </p:spTree>
    <p:extLst>
      <p:ext uri="{BB962C8B-B14F-4D97-AF65-F5344CB8AC3E}">
        <p14:creationId xmlns:p14="http://schemas.microsoft.com/office/powerpoint/2010/main" val="197140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F7171-B711-FF11-B4B6-3F40BA61D1D8}"/>
              </a:ext>
            </a:extLst>
          </p:cNvPr>
          <p:cNvSpPr>
            <a:spLocks noGrp="1"/>
          </p:cNvSpPr>
          <p:nvPr>
            <p:ph type="title"/>
          </p:nvPr>
        </p:nvSpPr>
        <p:spPr/>
        <p:txBody>
          <a:bodyPr/>
          <a:lstStyle/>
          <a:p>
            <a:r>
              <a:rPr lang="en-US" dirty="0"/>
              <a:t>5. Intermediate Encoding:</a:t>
            </a:r>
          </a:p>
        </p:txBody>
      </p:sp>
      <p:sp>
        <p:nvSpPr>
          <p:cNvPr id="3" name="Content Placeholder 2">
            <a:extLst>
              <a:ext uri="{FF2B5EF4-FFF2-40B4-BE49-F238E27FC236}">
                <a16:creationId xmlns:a16="http://schemas.microsoft.com/office/drawing/2014/main" id="{6ABA6CEB-1C9F-8ECD-A26E-68E9EC1A93EC}"/>
              </a:ext>
            </a:extLst>
          </p:cNvPr>
          <p:cNvSpPr>
            <a:spLocks noGrp="1"/>
          </p:cNvSpPr>
          <p:nvPr>
            <p:ph idx="1"/>
          </p:nvPr>
        </p:nvSpPr>
        <p:spPr>
          <a:xfrm>
            <a:off x="182880" y="2306320"/>
            <a:ext cx="5537200" cy="4378960"/>
          </a:xfrm>
        </p:spPr>
        <p:txBody>
          <a:bodyPr/>
          <a:lstStyle/>
          <a:p>
            <a:r>
              <a:rPr lang="en-US" dirty="0"/>
              <a:t>The elements taken in zigzag order</a:t>
            </a:r>
          </a:p>
          <a:p>
            <a:r>
              <a:rPr lang="en-US" dirty="0"/>
              <a:t>Elements are stored in (</a:t>
            </a:r>
            <a:r>
              <a:rPr lang="en-US" dirty="0" err="1"/>
              <a:t>r,v</a:t>
            </a:r>
            <a:r>
              <a:rPr lang="en-US" dirty="0"/>
              <a:t>) format</a:t>
            </a:r>
          </a:p>
          <a:p>
            <a:pPr lvl="1"/>
            <a:r>
              <a:rPr lang="en-US" dirty="0"/>
              <a:t>r is the run-length; number of zeroes before a non zero integer</a:t>
            </a:r>
          </a:p>
          <a:p>
            <a:pPr lvl="1"/>
            <a:r>
              <a:rPr lang="en-US" dirty="0"/>
              <a:t>v is the numerical value present</a:t>
            </a:r>
          </a:p>
          <a:p>
            <a:r>
              <a:rPr lang="en-US" dirty="0"/>
              <a:t>This requires less memory space then storing 64 numbers</a:t>
            </a:r>
          </a:p>
          <a:p>
            <a:endParaRPr lang="en-US" dirty="0"/>
          </a:p>
          <a:p>
            <a:endParaRPr lang="en-US" dirty="0"/>
          </a:p>
        </p:txBody>
      </p:sp>
      <p:pic>
        <p:nvPicPr>
          <p:cNvPr id="7" name="Picture 6">
            <a:extLst>
              <a:ext uri="{FF2B5EF4-FFF2-40B4-BE49-F238E27FC236}">
                <a16:creationId xmlns:a16="http://schemas.microsoft.com/office/drawing/2014/main" id="{FAF632B0-6A3C-EEA2-7B2C-56F895B809C0}"/>
              </a:ext>
            </a:extLst>
          </p:cNvPr>
          <p:cNvPicPr>
            <a:picLocks noChangeAspect="1"/>
          </p:cNvPicPr>
          <p:nvPr/>
        </p:nvPicPr>
        <p:blipFill>
          <a:blip r:embed="rId2"/>
          <a:stretch>
            <a:fillRect/>
          </a:stretch>
        </p:blipFill>
        <p:spPr>
          <a:xfrm>
            <a:off x="5866485" y="2638116"/>
            <a:ext cx="6142635" cy="2878763"/>
          </a:xfrm>
          <a:prstGeom prst="rect">
            <a:avLst/>
          </a:prstGeom>
        </p:spPr>
      </p:pic>
    </p:spTree>
    <p:extLst>
      <p:ext uri="{BB962C8B-B14F-4D97-AF65-F5344CB8AC3E}">
        <p14:creationId xmlns:p14="http://schemas.microsoft.com/office/powerpoint/2010/main" val="309776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1E44-FF80-1BB9-6490-E897B8B2AD87}"/>
              </a:ext>
            </a:extLst>
          </p:cNvPr>
          <p:cNvSpPr>
            <a:spLocks noGrp="1"/>
          </p:cNvSpPr>
          <p:nvPr>
            <p:ph type="title"/>
          </p:nvPr>
        </p:nvSpPr>
        <p:spPr/>
        <p:txBody>
          <a:bodyPr/>
          <a:lstStyle/>
          <a:p>
            <a:r>
              <a:rPr lang="en-US" dirty="0"/>
              <a:t>6. Entropy encoding:</a:t>
            </a:r>
          </a:p>
        </p:txBody>
      </p:sp>
      <p:sp>
        <p:nvSpPr>
          <p:cNvPr id="3" name="Content Placeholder 2">
            <a:extLst>
              <a:ext uri="{FF2B5EF4-FFF2-40B4-BE49-F238E27FC236}">
                <a16:creationId xmlns:a16="http://schemas.microsoft.com/office/drawing/2014/main" id="{7F5B7EE5-2CDC-8166-70E9-36288EF2F49E}"/>
              </a:ext>
            </a:extLst>
          </p:cNvPr>
          <p:cNvSpPr>
            <a:spLocks noGrp="1"/>
          </p:cNvSpPr>
          <p:nvPr>
            <p:ph idx="1"/>
          </p:nvPr>
        </p:nvSpPr>
        <p:spPr>
          <a:xfrm>
            <a:off x="522199" y="1981200"/>
            <a:ext cx="11253241" cy="4236720"/>
          </a:xfrm>
        </p:spPr>
        <p:txBody>
          <a:bodyPr>
            <a:normAutofit/>
          </a:bodyPr>
          <a:lstStyle/>
          <a:p>
            <a:r>
              <a:rPr lang="en-US" sz="2400" dirty="0"/>
              <a:t>The value v in (</a:t>
            </a:r>
            <a:r>
              <a:rPr lang="en-US" sz="2400" dirty="0" err="1"/>
              <a:t>r,v</a:t>
            </a:r>
            <a:r>
              <a:rPr lang="en-US" sz="2400" dirty="0"/>
              <a:t>) pair is then encoded to be a group index </a:t>
            </a:r>
            <a:r>
              <a:rPr lang="en-US" sz="2400" dirty="0" err="1"/>
              <a:t>idxG</a:t>
            </a:r>
            <a:r>
              <a:rPr lang="en-US" sz="2400" dirty="0"/>
              <a:t> and a VLI binary code </a:t>
            </a:r>
            <a:r>
              <a:rPr lang="en-US" sz="2400" dirty="0" err="1"/>
              <a:t>cB</a:t>
            </a:r>
            <a:r>
              <a:rPr lang="en-US" sz="2400" dirty="0"/>
              <a:t> according to the Variable-Length Integer (VLI) encoding table. </a:t>
            </a:r>
          </a:p>
        </p:txBody>
      </p:sp>
      <p:pic>
        <p:nvPicPr>
          <p:cNvPr id="5" name="Picture 4">
            <a:extLst>
              <a:ext uri="{FF2B5EF4-FFF2-40B4-BE49-F238E27FC236}">
                <a16:creationId xmlns:a16="http://schemas.microsoft.com/office/drawing/2014/main" id="{D805CBDD-2F26-ECEE-8DF7-AF4858A1008D}"/>
              </a:ext>
            </a:extLst>
          </p:cNvPr>
          <p:cNvPicPr>
            <a:picLocks noChangeAspect="1"/>
          </p:cNvPicPr>
          <p:nvPr/>
        </p:nvPicPr>
        <p:blipFill>
          <a:blip r:embed="rId2"/>
          <a:stretch>
            <a:fillRect/>
          </a:stretch>
        </p:blipFill>
        <p:spPr>
          <a:xfrm>
            <a:off x="690880" y="3053077"/>
            <a:ext cx="4903241" cy="3236399"/>
          </a:xfrm>
          <a:prstGeom prst="rect">
            <a:avLst/>
          </a:prstGeom>
        </p:spPr>
      </p:pic>
      <p:pic>
        <p:nvPicPr>
          <p:cNvPr id="6" name="Picture 5">
            <a:extLst>
              <a:ext uri="{FF2B5EF4-FFF2-40B4-BE49-F238E27FC236}">
                <a16:creationId xmlns:a16="http://schemas.microsoft.com/office/drawing/2014/main" id="{9725DCD5-3D25-F610-C8CE-78469C6D1340}"/>
              </a:ext>
            </a:extLst>
          </p:cNvPr>
          <p:cNvPicPr>
            <a:picLocks noChangeAspect="1"/>
          </p:cNvPicPr>
          <p:nvPr/>
        </p:nvPicPr>
        <p:blipFill>
          <a:blip r:embed="rId3"/>
          <a:stretch>
            <a:fillRect/>
          </a:stretch>
        </p:blipFill>
        <p:spPr>
          <a:xfrm>
            <a:off x="6281956" y="3312747"/>
            <a:ext cx="5219164" cy="2717061"/>
          </a:xfrm>
          <a:prstGeom prst="rect">
            <a:avLst/>
          </a:prstGeom>
        </p:spPr>
      </p:pic>
    </p:spTree>
    <p:extLst>
      <p:ext uri="{BB962C8B-B14F-4D97-AF65-F5344CB8AC3E}">
        <p14:creationId xmlns:p14="http://schemas.microsoft.com/office/powerpoint/2010/main" val="27098246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52302-890A-E628-4B63-12F4C74D4C87}"/>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C27259A4-7536-DBBC-7908-9C2F09CEF439}"/>
              </a:ext>
            </a:extLst>
          </p:cNvPr>
          <p:cNvSpPr>
            <a:spLocks noGrp="1"/>
          </p:cNvSpPr>
          <p:nvPr>
            <p:ph idx="1"/>
          </p:nvPr>
        </p:nvSpPr>
        <p:spPr>
          <a:xfrm>
            <a:off x="889978" y="2032000"/>
            <a:ext cx="10409961" cy="4206240"/>
          </a:xfrm>
        </p:spPr>
        <p:txBody>
          <a:bodyPr/>
          <a:lstStyle/>
          <a:p>
            <a:r>
              <a:rPr lang="en-US" sz="2400" dirty="0"/>
              <a:t>Finally, the DCT coefficients are encoded as the triplets (</a:t>
            </a:r>
            <a:r>
              <a:rPr lang="en-US" sz="2400" dirty="0" err="1"/>
              <a:t>r,idxG,cB</a:t>
            </a:r>
            <a:r>
              <a:rPr lang="en-US" sz="2400" dirty="0"/>
              <a:t>)</a:t>
            </a:r>
          </a:p>
          <a:p>
            <a:r>
              <a:rPr lang="en-US" sz="2400" dirty="0"/>
              <a:t>JPEG image file is made up of these binary data and some other format information.</a:t>
            </a:r>
          </a:p>
          <a:p>
            <a:endParaRPr lang="en-US" dirty="0"/>
          </a:p>
        </p:txBody>
      </p:sp>
      <p:pic>
        <p:nvPicPr>
          <p:cNvPr id="7" name="Picture 6">
            <a:extLst>
              <a:ext uri="{FF2B5EF4-FFF2-40B4-BE49-F238E27FC236}">
                <a16:creationId xmlns:a16="http://schemas.microsoft.com/office/drawing/2014/main" id="{F83A7337-5ED8-5089-56C3-67BD26AB6A41}"/>
              </a:ext>
            </a:extLst>
          </p:cNvPr>
          <p:cNvPicPr>
            <a:picLocks noChangeAspect="1"/>
          </p:cNvPicPr>
          <p:nvPr/>
        </p:nvPicPr>
        <p:blipFill>
          <a:blip r:embed="rId2"/>
          <a:stretch>
            <a:fillRect/>
          </a:stretch>
        </p:blipFill>
        <p:spPr>
          <a:xfrm>
            <a:off x="3178863" y="3511435"/>
            <a:ext cx="5834274" cy="2726805"/>
          </a:xfrm>
          <a:prstGeom prst="rect">
            <a:avLst/>
          </a:prstGeom>
        </p:spPr>
      </p:pic>
    </p:spTree>
    <p:extLst>
      <p:ext uri="{BB962C8B-B14F-4D97-AF65-F5344CB8AC3E}">
        <p14:creationId xmlns:p14="http://schemas.microsoft.com/office/powerpoint/2010/main" val="2340387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4B72-4259-5405-7783-07A13192EF15}"/>
              </a:ext>
            </a:extLst>
          </p:cNvPr>
          <p:cNvSpPr>
            <a:spLocks noGrp="1"/>
          </p:cNvSpPr>
          <p:nvPr>
            <p:ph type="title"/>
          </p:nvPr>
        </p:nvSpPr>
        <p:spPr/>
        <p:txBody>
          <a:bodyPr/>
          <a:lstStyle/>
          <a:p>
            <a:r>
              <a:rPr lang="en-US" dirty="0"/>
              <a:t>Image encryption</a:t>
            </a:r>
          </a:p>
        </p:txBody>
      </p:sp>
      <p:sp>
        <p:nvSpPr>
          <p:cNvPr id="3" name="Content Placeholder 2">
            <a:extLst>
              <a:ext uri="{FF2B5EF4-FFF2-40B4-BE49-F238E27FC236}">
                <a16:creationId xmlns:a16="http://schemas.microsoft.com/office/drawing/2014/main" id="{1651FCC2-38F1-D82E-6394-55B9A43E784A}"/>
              </a:ext>
            </a:extLst>
          </p:cNvPr>
          <p:cNvSpPr>
            <a:spLocks noGrp="1"/>
          </p:cNvSpPr>
          <p:nvPr>
            <p:ph idx="1"/>
          </p:nvPr>
        </p:nvSpPr>
        <p:spPr>
          <a:xfrm>
            <a:off x="339318" y="1869440"/>
            <a:ext cx="11771402" cy="4704384"/>
          </a:xfrm>
        </p:spPr>
        <p:txBody>
          <a:bodyPr>
            <a:noAutofit/>
          </a:bodyPr>
          <a:lstStyle/>
          <a:p>
            <a:r>
              <a:rPr lang="en-US" sz="2400" dirty="0"/>
              <a:t>Run Length (r) and group index (</a:t>
            </a:r>
            <a:r>
              <a:rPr lang="en-US" sz="2400" dirty="0" err="1"/>
              <a:t>idxG</a:t>
            </a:r>
            <a:r>
              <a:rPr lang="en-US" sz="2400" dirty="0"/>
              <a:t>) are not encrypted</a:t>
            </a:r>
          </a:p>
          <a:p>
            <a:r>
              <a:rPr lang="en-US" sz="2400" dirty="0"/>
              <a:t>The encryption takes place in:</a:t>
            </a:r>
          </a:p>
          <a:p>
            <a:pPr lvl="2"/>
            <a:r>
              <a:rPr lang="en-US" sz="2200" dirty="0"/>
              <a:t>VLI Binary code </a:t>
            </a:r>
          </a:p>
          <a:p>
            <a:pPr lvl="2"/>
            <a:r>
              <a:rPr lang="en-US" sz="2200" dirty="0"/>
              <a:t>Quantization table </a:t>
            </a:r>
          </a:p>
          <a:p>
            <a:pPr lvl="2"/>
            <a:r>
              <a:rPr lang="en-US" sz="2200" dirty="0"/>
              <a:t>Big block</a:t>
            </a:r>
          </a:p>
          <a:p>
            <a:r>
              <a:rPr lang="en-US" sz="2400" dirty="0"/>
              <a:t>PRF: Pseudo Random Number Generator</a:t>
            </a:r>
          </a:p>
          <a:p>
            <a:r>
              <a:rPr lang="en-US" sz="2400" dirty="0"/>
              <a:t>PRPG: Pseudo Permutation Number Generator</a:t>
            </a:r>
          </a:p>
          <a:p>
            <a:r>
              <a:rPr lang="en-US" sz="2400" dirty="0"/>
              <a:t>As shown in fig;</a:t>
            </a:r>
          </a:p>
          <a:p>
            <a:pPr lvl="1"/>
            <a:r>
              <a:rPr lang="en-US" sz="2200" dirty="0"/>
              <a:t>PRF generates a random sequence using </a:t>
            </a:r>
            <a:r>
              <a:rPr lang="en-US" sz="2200" dirty="0" err="1"/>
              <a:t>mk</a:t>
            </a:r>
            <a:r>
              <a:rPr lang="en-US" sz="2200" dirty="0"/>
              <a:t> (a declared main key) and the result of the concatenation operation of ID (unique image identifier) and the concerned data (</a:t>
            </a:r>
            <a:r>
              <a:rPr lang="en-US" sz="2200" dirty="0" err="1"/>
              <a:t>cb</a:t>
            </a:r>
            <a:r>
              <a:rPr lang="en-US" sz="2200" dirty="0"/>
              <a:t>/</a:t>
            </a:r>
            <a:r>
              <a:rPr lang="en-US" sz="2200" dirty="0" err="1"/>
              <a:t>Qy</a:t>
            </a:r>
            <a:r>
              <a:rPr lang="en-US" sz="2200" dirty="0"/>
              <a:t>/</a:t>
            </a:r>
            <a:r>
              <a:rPr lang="en-US" sz="2200" dirty="0" err="1"/>
              <a:t>Quv</a:t>
            </a:r>
            <a:r>
              <a:rPr lang="en-US" sz="2200" dirty="0"/>
              <a:t>)</a:t>
            </a:r>
          </a:p>
          <a:p>
            <a:pPr lvl="1"/>
            <a:r>
              <a:rPr lang="en-US" sz="2200" dirty="0"/>
              <a:t>PRPG generates permutation based on </a:t>
            </a:r>
            <a:r>
              <a:rPr lang="en-US" sz="2200" dirty="0" err="1"/>
              <a:t>mk</a:t>
            </a:r>
            <a:r>
              <a:rPr lang="en-US" sz="2200" dirty="0"/>
              <a:t>, ID and </a:t>
            </a:r>
            <a:r>
              <a:rPr lang="en-US" sz="2200" dirty="0" err="1"/>
              <a:t>Blknum</a:t>
            </a:r>
            <a:r>
              <a:rPr lang="en-US" sz="2200" dirty="0"/>
              <a:t> (number of big blocks)</a:t>
            </a:r>
          </a:p>
        </p:txBody>
      </p:sp>
      <p:pic>
        <p:nvPicPr>
          <p:cNvPr id="5" name="Picture 4">
            <a:extLst>
              <a:ext uri="{FF2B5EF4-FFF2-40B4-BE49-F238E27FC236}">
                <a16:creationId xmlns:a16="http://schemas.microsoft.com/office/drawing/2014/main" id="{E1146711-4E85-D948-9488-CF9278FBE600}"/>
              </a:ext>
            </a:extLst>
          </p:cNvPr>
          <p:cNvPicPr>
            <a:picLocks noChangeAspect="1"/>
          </p:cNvPicPr>
          <p:nvPr/>
        </p:nvPicPr>
        <p:blipFill>
          <a:blip r:embed="rId3"/>
          <a:stretch>
            <a:fillRect/>
          </a:stretch>
        </p:blipFill>
        <p:spPr>
          <a:xfrm>
            <a:off x="7559190" y="2611120"/>
            <a:ext cx="4293491" cy="1798320"/>
          </a:xfrm>
          <a:prstGeom prst="rect">
            <a:avLst/>
          </a:prstGeom>
        </p:spPr>
      </p:pic>
    </p:spTree>
    <p:extLst>
      <p:ext uri="{BB962C8B-B14F-4D97-AF65-F5344CB8AC3E}">
        <p14:creationId xmlns:p14="http://schemas.microsoft.com/office/powerpoint/2010/main" val="4229242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29F4-8F9F-F173-ACCA-4942A403E1F5}"/>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5D149F9A-DE2A-BC6F-2079-EDC14EC0B918}"/>
              </a:ext>
            </a:extLst>
          </p:cNvPr>
          <p:cNvSpPr>
            <a:spLocks noGrp="1"/>
          </p:cNvSpPr>
          <p:nvPr>
            <p:ph idx="1"/>
          </p:nvPr>
        </p:nvSpPr>
        <p:spPr/>
        <p:txBody>
          <a:bodyPr>
            <a:normAutofit/>
          </a:bodyPr>
          <a:lstStyle/>
          <a:p>
            <a:r>
              <a:rPr lang="en-US" dirty="0"/>
              <a:t>VLI Binary Code Encryption: </a:t>
            </a:r>
          </a:p>
          <a:p>
            <a:endParaRPr lang="en-US" dirty="0"/>
          </a:p>
          <a:p>
            <a:r>
              <a:rPr lang="en-US" dirty="0"/>
              <a:t>Quantization Table Encryption:</a:t>
            </a:r>
          </a:p>
          <a:p>
            <a:endParaRPr lang="en-US" dirty="0"/>
          </a:p>
          <a:p>
            <a:r>
              <a:rPr lang="en-US" dirty="0"/>
              <a:t>Big Block Permutation: </a:t>
            </a:r>
          </a:p>
          <a:p>
            <a:pPr lvl="1"/>
            <a:r>
              <a:rPr lang="en-US" dirty="0" err="1"/>
              <a:t>Pmt</a:t>
            </a:r>
            <a:r>
              <a:rPr lang="en-US" dirty="0"/>
              <a:t> generates an order</a:t>
            </a:r>
          </a:p>
          <a:p>
            <a:pPr lvl="1"/>
            <a:r>
              <a:rPr lang="en-US" dirty="0"/>
              <a:t>Stored in </a:t>
            </a:r>
            <a:r>
              <a:rPr lang="en-US" dirty="0" err="1"/>
              <a:t>Blk</a:t>
            </a:r>
            <a:r>
              <a:rPr lang="en-US" sz="1600" dirty="0" err="1"/>
              <a:t>i</a:t>
            </a:r>
            <a:r>
              <a:rPr lang="en-US" dirty="0"/>
              <a:t>’</a:t>
            </a:r>
          </a:p>
          <a:p>
            <a:pPr marL="228600" lvl="1" indent="0">
              <a:buNone/>
            </a:pPr>
            <a:endParaRPr lang="en-US" dirty="0"/>
          </a:p>
          <a:p>
            <a:r>
              <a:rPr lang="en-US" dirty="0"/>
              <a:t>During down-sampling, Y component remains twice the U and V. So to keep the number of big blocks constant, we double it.</a:t>
            </a:r>
          </a:p>
        </p:txBody>
      </p:sp>
      <p:pic>
        <p:nvPicPr>
          <p:cNvPr id="5" name="Picture 4">
            <a:extLst>
              <a:ext uri="{FF2B5EF4-FFF2-40B4-BE49-F238E27FC236}">
                <a16:creationId xmlns:a16="http://schemas.microsoft.com/office/drawing/2014/main" id="{B44292E6-CFB0-4EBF-D7D1-4B239D1E8621}"/>
              </a:ext>
            </a:extLst>
          </p:cNvPr>
          <p:cNvPicPr>
            <a:picLocks noChangeAspect="1"/>
          </p:cNvPicPr>
          <p:nvPr/>
        </p:nvPicPr>
        <p:blipFill>
          <a:blip r:embed="rId2"/>
          <a:stretch>
            <a:fillRect/>
          </a:stretch>
        </p:blipFill>
        <p:spPr>
          <a:xfrm>
            <a:off x="4813902" y="2011680"/>
            <a:ext cx="2709858" cy="735339"/>
          </a:xfrm>
          <a:prstGeom prst="rect">
            <a:avLst/>
          </a:prstGeom>
        </p:spPr>
      </p:pic>
      <p:pic>
        <p:nvPicPr>
          <p:cNvPr id="7" name="Picture 6">
            <a:extLst>
              <a:ext uri="{FF2B5EF4-FFF2-40B4-BE49-F238E27FC236}">
                <a16:creationId xmlns:a16="http://schemas.microsoft.com/office/drawing/2014/main" id="{EB511EE6-EDB2-96BB-0FC6-B1ECC3C11C7A}"/>
              </a:ext>
            </a:extLst>
          </p:cNvPr>
          <p:cNvPicPr>
            <a:picLocks noChangeAspect="1"/>
          </p:cNvPicPr>
          <p:nvPr/>
        </p:nvPicPr>
        <p:blipFill>
          <a:blip r:embed="rId3"/>
          <a:stretch>
            <a:fillRect/>
          </a:stretch>
        </p:blipFill>
        <p:spPr>
          <a:xfrm>
            <a:off x="5155543" y="2965763"/>
            <a:ext cx="2737775" cy="902986"/>
          </a:xfrm>
          <a:prstGeom prst="rect">
            <a:avLst/>
          </a:prstGeom>
        </p:spPr>
      </p:pic>
      <p:pic>
        <p:nvPicPr>
          <p:cNvPr id="9" name="Picture 8">
            <a:extLst>
              <a:ext uri="{FF2B5EF4-FFF2-40B4-BE49-F238E27FC236}">
                <a16:creationId xmlns:a16="http://schemas.microsoft.com/office/drawing/2014/main" id="{D781BD4E-20F5-8EBA-FAB6-297B15AB509F}"/>
              </a:ext>
            </a:extLst>
          </p:cNvPr>
          <p:cNvPicPr>
            <a:picLocks noChangeAspect="1"/>
          </p:cNvPicPr>
          <p:nvPr/>
        </p:nvPicPr>
        <p:blipFill>
          <a:blip r:embed="rId4"/>
          <a:stretch>
            <a:fillRect/>
          </a:stretch>
        </p:blipFill>
        <p:spPr>
          <a:xfrm>
            <a:off x="4705056" y="4039836"/>
            <a:ext cx="2779806" cy="668999"/>
          </a:xfrm>
          <a:prstGeom prst="rect">
            <a:avLst/>
          </a:prstGeom>
        </p:spPr>
      </p:pic>
      <p:pic>
        <p:nvPicPr>
          <p:cNvPr id="10" name="Picture 9">
            <a:extLst>
              <a:ext uri="{FF2B5EF4-FFF2-40B4-BE49-F238E27FC236}">
                <a16:creationId xmlns:a16="http://schemas.microsoft.com/office/drawing/2014/main" id="{9206D258-A838-8410-A8A0-5C1AC50BDE32}"/>
              </a:ext>
            </a:extLst>
          </p:cNvPr>
          <p:cNvPicPr>
            <a:picLocks noChangeAspect="1"/>
          </p:cNvPicPr>
          <p:nvPr/>
        </p:nvPicPr>
        <p:blipFill>
          <a:blip r:embed="rId5"/>
          <a:stretch>
            <a:fillRect/>
          </a:stretch>
        </p:blipFill>
        <p:spPr>
          <a:xfrm>
            <a:off x="8253450" y="2011680"/>
            <a:ext cx="3339110" cy="3250949"/>
          </a:xfrm>
          <a:prstGeom prst="rect">
            <a:avLst/>
          </a:prstGeom>
        </p:spPr>
      </p:pic>
    </p:spTree>
    <p:extLst>
      <p:ext uri="{BB962C8B-B14F-4D97-AF65-F5344CB8AC3E}">
        <p14:creationId xmlns:p14="http://schemas.microsoft.com/office/powerpoint/2010/main" val="3228743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6A7B13-4F92-31B2-0199-770408D275A0}"/>
              </a:ext>
            </a:extLst>
          </p:cNvPr>
          <p:cNvPicPr>
            <a:picLocks noChangeAspect="1"/>
          </p:cNvPicPr>
          <p:nvPr/>
        </p:nvPicPr>
        <p:blipFill>
          <a:blip r:embed="rId2"/>
          <a:stretch>
            <a:fillRect/>
          </a:stretch>
        </p:blipFill>
        <p:spPr>
          <a:xfrm>
            <a:off x="526320" y="1770026"/>
            <a:ext cx="11139359" cy="3317948"/>
          </a:xfrm>
          <a:prstGeom prst="rect">
            <a:avLst/>
          </a:prstGeom>
        </p:spPr>
      </p:pic>
    </p:spTree>
    <p:extLst>
      <p:ext uri="{BB962C8B-B14F-4D97-AF65-F5344CB8AC3E}">
        <p14:creationId xmlns:p14="http://schemas.microsoft.com/office/powerpoint/2010/main" val="2068806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37C62-0D23-A7B0-D517-CC23F007D805}"/>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id="{55556E6B-96D1-FE43-5718-FFDBE90762C4}"/>
              </a:ext>
            </a:extLst>
          </p:cNvPr>
          <p:cNvSpPr>
            <a:spLocks noGrp="1"/>
          </p:cNvSpPr>
          <p:nvPr>
            <p:ph idx="1"/>
          </p:nvPr>
        </p:nvSpPr>
        <p:spPr>
          <a:xfrm>
            <a:off x="1202919" y="2184400"/>
            <a:ext cx="9784080" cy="4206240"/>
          </a:xfrm>
        </p:spPr>
        <p:txBody>
          <a:bodyPr>
            <a:normAutofit/>
          </a:bodyPr>
          <a:lstStyle/>
          <a:p>
            <a:r>
              <a:rPr lang="en-US" sz="2400" dirty="0"/>
              <a:t>Using the encrypted binary code </a:t>
            </a:r>
            <a:r>
              <a:rPr lang="en-US" sz="2400" dirty="0" err="1"/>
              <a:t>cb</a:t>
            </a:r>
            <a:r>
              <a:rPr lang="en-US" sz="2400" dirty="0"/>
              <a:t>’ , and unencrypted run-length r and group index </a:t>
            </a:r>
            <a:r>
              <a:rPr lang="en-US" sz="2400" dirty="0" err="1"/>
              <a:t>idxG</a:t>
            </a:r>
            <a:r>
              <a:rPr lang="en-US" sz="2400" dirty="0"/>
              <a:t>, we construct a matrix D</a:t>
            </a:r>
          </a:p>
          <a:p>
            <a:r>
              <a:rPr lang="en-US" sz="2400" dirty="0"/>
              <a:t>Similar to D, another matrix R is formed by mapping </a:t>
            </a:r>
            <a:r>
              <a:rPr lang="en-US" sz="2400" dirty="0" err="1"/>
              <a:t>idxG</a:t>
            </a:r>
            <a:r>
              <a:rPr lang="en-US" sz="2400" dirty="0"/>
              <a:t> values of the corresponding DCT blocks in matrix D</a:t>
            </a:r>
          </a:p>
        </p:txBody>
      </p:sp>
    </p:spTree>
    <p:extLst>
      <p:ext uri="{BB962C8B-B14F-4D97-AF65-F5344CB8AC3E}">
        <p14:creationId xmlns:p14="http://schemas.microsoft.com/office/powerpoint/2010/main" val="2827711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F2E1F-DE79-9FC7-86F8-3A06C5068E20}"/>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6101F72E-81BF-4C0B-106E-A170721579A3}"/>
              </a:ext>
            </a:extLst>
          </p:cNvPr>
          <p:cNvSpPr>
            <a:spLocks noGrp="1"/>
          </p:cNvSpPr>
          <p:nvPr>
            <p:ph idx="1"/>
          </p:nvPr>
        </p:nvSpPr>
        <p:spPr/>
        <p:txBody>
          <a:bodyPr/>
          <a:lstStyle/>
          <a:p>
            <a:r>
              <a:rPr lang="en-US" sz="2400" dirty="0"/>
              <a:t>Data Truncation: </a:t>
            </a:r>
            <a:r>
              <a:rPr lang="en-US" sz="2400" dirty="0" err="1"/>
              <a:t>idxg</a:t>
            </a:r>
            <a:r>
              <a:rPr lang="en-US" sz="2400" dirty="0"/>
              <a:t> values typically fall between 0-15, most of them being in o-6. therefore the data is truncated based on a constant</a:t>
            </a:r>
          </a:p>
          <a:p>
            <a:endParaRPr lang="en-US" dirty="0"/>
          </a:p>
        </p:txBody>
      </p:sp>
      <p:pic>
        <p:nvPicPr>
          <p:cNvPr id="7" name="Picture 6">
            <a:extLst>
              <a:ext uri="{FF2B5EF4-FFF2-40B4-BE49-F238E27FC236}">
                <a16:creationId xmlns:a16="http://schemas.microsoft.com/office/drawing/2014/main" id="{954CDD57-A01C-91A1-E093-F1E409407C8C}"/>
              </a:ext>
            </a:extLst>
          </p:cNvPr>
          <p:cNvPicPr>
            <a:picLocks noChangeAspect="1"/>
          </p:cNvPicPr>
          <p:nvPr/>
        </p:nvPicPr>
        <p:blipFill>
          <a:blip r:embed="rId2"/>
          <a:stretch>
            <a:fillRect/>
          </a:stretch>
        </p:blipFill>
        <p:spPr>
          <a:xfrm>
            <a:off x="6897277" y="2991954"/>
            <a:ext cx="3619686" cy="3225966"/>
          </a:xfrm>
          <a:prstGeom prst="rect">
            <a:avLst/>
          </a:prstGeom>
        </p:spPr>
      </p:pic>
      <p:pic>
        <p:nvPicPr>
          <p:cNvPr id="8" name="Picture 7">
            <a:extLst>
              <a:ext uri="{FF2B5EF4-FFF2-40B4-BE49-F238E27FC236}">
                <a16:creationId xmlns:a16="http://schemas.microsoft.com/office/drawing/2014/main" id="{9DC71ED6-EA89-710B-63D0-B667BD9472D1}"/>
              </a:ext>
            </a:extLst>
          </p:cNvPr>
          <p:cNvPicPr>
            <a:picLocks noChangeAspect="1"/>
          </p:cNvPicPr>
          <p:nvPr/>
        </p:nvPicPr>
        <p:blipFill>
          <a:blip r:embed="rId3"/>
          <a:stretch>
            <a:fillRect/>
          </a:stretch>
        </p:blipFill>
        <p:spPr>
          <a:xfrm>
            <a:off x="1867829" y="3965481"/>
            <a:ext cx="4364538" cy="1278911"/>
          </a:xfrm>
          <a:prstGeom prst="rect">
            <a:avLst/>
          </a:prstGeom>
        </p:spPr>
      </p:pic>
    </p:spTree>
    <p:extLst>
      <p:ext uri="{BB962C8B-B14F-4D97-AF65-F5344CB8AC3E}">
        <p14:creationId xmlns:p14="http://schemas.microsoft.com/office/powerpoint/2010/main" val="854096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76396-0109-310B-9B7B-4F1DE2CD24D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8374268-37B6-A63D-A588-0C71B6F7E814}"/>
              </a:ext>
            </a:extLst>
          </p:cNvPr>
          <p:cNvSpPr>
            <a:spLocks noGrp="1"/>
          </p:cNvSpPr>
          <p:nvPr>
            <p:ph idx="1"/>
          </p:nvPr>
        </p:nvSpPr>
        <p:spPr/>
        <p:txBody>
          <a:bodyPr>
            <a:normAutofit/>
          </a:bodyPr>
          <a:lstStyle/>
          <a:p>
            <a:r>
              <a:rPr lang="en-US" sz="2400" dirty="0"/>
              <a:t>Increased Image Generation</a:t>
            </a:r>
          </a:p>
          <a:p>
            <a:r>
              <a:rPr lang="en-US" sz="2400" dirty="0"/>
              <a:t>Upload their images to the cloud server to save the local storage</a:t>
            </a:r>
          </a:p>
          <a:p>
            <a:r>
              <a:rPr lang="en-US" sz="2400" dirty="0"/>
              <a:t>Privacy becomes a concern..</a:t>
            </a:r>
          </a:p>
          <a:p>
            <a:pPr lvl="1"/>
            <a:r>
              <a:rPr lang="en-US" sz="2400" dirty="0"/>
              <a:t>Loss of Control Over Images</a:t>
            </a:r>
          </a:p>
          <a:p>
            <a:pPr lvl="1"/>
            <a:r>
              <a:rPr lang="en-US" sz="2400" dirty="0"/>
              <a:t>Security Breaches</a:t>
            </a:r>
          </a:p>
          <a:p>
            <a:pPr lvl="1"/>
            <a:r>
              <a:rPr lang="en-US" sz="2400" dirty="0"/>
              <a:t>Internal Threats</a:t>
            </a:r>
          </a:p>
          <a:p>
            <a:pPr lvl="1"/>
            <a:r>
              <a:rPr lang="en-US" sz="2400" dirty="0"/>
              <a:t>Burden of Encryption</a:t>
            </a:r>
          </a:p>
          <a:p>
            <a:endParaRPr lang="en-US" dirty="0"/>
          </a:p>
        </p:txBody>
      </p:sp>
    </p:spTree>
    <p:extLst>
      <p:ext uri="{BB962C8B-B14F-4D97-AF65-F5344CB8AC3E}">
        <p14:creationId xmlns:p14="http://schemas.microsoft.com/office/powerpoint/2010/main" val="40053467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9473F-9830-6EE8-C6E4-2AF0D14A357A}"/>
              </a:ext>
            </a:extLst>
          </p:cNvPr>
          <p:cNvSpPr>
            <a:spLocks noGrp="1"/>
          </p:cNvSpPr>
          <p:nvPr>
            <p:ph type="title"/>
          </p:nvPr>
        </p:nvSpPr>
        <p:spPr/>
        <p:txBody>
          <a:bodyPr/>
          <a:lstStyle/>
          <a:p>
            <a:r>
              <a:rPr lang="en-US" dirty="0"/>
              <a:t>Local Markov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2E8D17A-C2F9-858F-ADA8-D984DAE871D5}"/>
                  </a:ext>
                </a:extLst>
              </p:cNvPr>
              <p:cNvSpPr>
                <a:spLocks noGrp="1"/>
              </p:cNvSpPr>
              <p:nvPr>
                <p:ph idx="1"/>
              </p:nvPr>
            </p:nvSpPr>
            <p:spPr>
              <a:xfrm>
                <a:off x="1203960" y="2011680"/>
                <a:ext cx="9784080" cy="4846320"/>
              </a:xfrm>
            </p:spPr>
            <p:txBody>
              <a:bodyPr>
                <a:normAutofit/>
              </a:bodyPr>
              <a:lstStyle/>
              <a:p>
                <a:r>
                  <a:rPr lang="en-US" sz="2400" dirty="0"/>
                  <a:t>Features are now extracted from R for each big block</a:t>
                </a:r>
              </a:p>
              <a:p>
                <a:r>
                  <a:rPr lang="en-US" sz="2400" dirty="0"/>
                  <a:t>Three types of features are calculated:</a:t>
                </a:r>
              </a:p>
              <a:p>
                <a:pPr marL="685800" lvl="1" indent="-457200">
                  <a:buAutoNum type="arabicPeriod"/>
                </a:pPr>
                <a:r>
                  <a:rPr lang="en-US" sz="2400" dirty="0"/>
                  <a:t>Intra Block Features: features extracted from a single block, dependency of adjacent DCT coefficients in a 8*8 block</a:t>
                </a:r>
              </a:p>
              <a:p>
                <a:pPr marL="685800" lvl="1" indent="-457200">
                  <a:buAutoNum type="arabicPeriod"/>
                </a:pPr>
                <a:r>
                  <a:rPr lang="en-US" sz="2400" dirty="0"/>
                  <a:t>Inter Block Features: features extracted from adjacent 8*8 blocks n four directions; horizontal, vertical, diagonal, and mirror-diagonal</a:t>
                </a:r>
              </a:p>
              <a:p>
                <a:pPr marL="685800" lvl="1" indent="-457200">
                  <a:buAutoNum type="arabicPeriod"/>
                </a:pPr>
                <a:r>
                  <a:rPr lang="en-US" sz="2400" dirty="0"/>
                  <a:t>Inter component features: dependency of DCT coefficients among 3 color components.	</a:t>
                </a:r>
              </a:p>
              <a:p>
                <a:pPr marL="685800" lvl="1" indent="-457200">
                  <a:buAutoNum type="arabicPeriod"/>
                </a:pPr>
                <a:endParaRPr lang="en-US" sz="2400" dirty="0"/>
              </a:p>
              <a:p>
                <a:pPr marL="228600" lvl="1" indent="0">
                  <a:buNone/>
                </a:pPr>
                <a:r>
                  <a:rPr lang="en-US" sz="2400" dirty="0"/>
                  <a:t>Each of these 3 generates a feature vector. </a:t>
                </a:r>
              </a:p>
              <a:p>
                <a:pPr marL="228600" lvl="1" indent="0">
                  <a:buNone/>
                </a:pPr>
                <a:r>
                  <a:rPr lang="en-US" sz="2400" dirty="0"/>
                  <a:t>After adding all of them, it generates a feature vector for each of the 8*8 blocks as:  </a:t>
                </a:r>
                <a:r>
                  <a:rPr lang="en-US" sz="2400" b="1" dirty="0"/>
                  <a:t>18*(</a:t>
                </a:r>
                <a14:m>
                  <m:oMath xmlns:m="http://schemas.openxmlformats.org/officeDocument/2006/math">
                    <m:r>
                      <a:rPr lang="en-US" sz="2400" b="1" i="1" smtClean="0">
                        <a:latin typeface="Cambria Math" panose="02040503050406030204" pitchFamily="18" charset="0"/>
                        <a:ea typeface="Cambria Math" panose="02040503050406030204" pitchFamily="18" charset="0"/>
                      </a:rPr>
                      <m:t>𝝉</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oMath>
                </a14:m>
                <a:r>
                  <a:rPr lang="en-US" sz="2400" b="1" dirty="0"/>
                  <a:t>) *(</a:t>
                </a:r>
                <a14:m>
                  <m:oMath xmlns:m="http://schemas.openxmlformats.org/officeDocument/2006/math">
                    <m:r>
                      <a:rPr lang="en-US" sz="2400" b="1" i="1">
                        <a:latin typeface="Cambria Math" panose="02040503050406030204" pitchFamily="18" charset="0"/>
                        <a:ea typeface="Cambria Math" panose="02040503050406030204" pitchFamily="18" charset="0"/>
                      </a:rPr>
                      <m:t>𝝉</m:t>
                    </m:r>
                    <m:r>
                      <a:rPr lang="en-US" sz="2400" b="1"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𝟏</m:t>
                    </m:r>
                  </m:oMath>
                </a14:m>
                <a:r>
                  <a:rPr lang="en-US" sz="2400" b="1" dirty="0"/>
                  <a:t>)</a:t>
                </a:r>
              </a:p>
              <a:p>
                <a:pPr marL="228600" lvl="1" indent="0">
                  <a:buNone/>
                </a:pPr>
                <a:endParaRPr lang="en-US" sz="2400" dirty="0"/>
              </a:p>
              <a:p>
                <a:pPr marL="0" indent="0">
                  <a:buNone/>
                </a:pPr>
                <a:endParaRPr lang="en-US" dirty="0"/>
              </a:p>
            </p:txBody>
          </p:sp>
        </mc:Choice>
        <mc:Fallback>
          <p:sp>
            <p:nvSpPr>
              <p:cNvPr id="3" name="Content Placeholder 2">
                <a:extLst>
                  <a:ext uri="{FF2B5EF4-FFF2-40B4-BE49-F238E27FC236}">
                    <a16:creationId xmlns:a16="http://schemas.microsoft.com/office/drawing/2014/main" id="{A2E8D17A-C2F9-858F-ADA8-D984DAE871D5}"/>
                  </a:ext>
                </a:extLst>
              </p:cNvPr>
              <p:cNvSpPr>
                <a:spLocks noGrp="1" noRot="1" noChangeAspect="1" noMove="1" noResize="1" noEditPoints="1" noAdjustHandles="1" noChangeArrowheads="1" noChangeShapeType="1" noTextEdit="1"/>
              </p:cNvSpPr>
              <p:nvPr>
                <p:ph idx="1"/>
              </p:nvPr>
            </p:nvSpPr>
            <p:spPr>
              <a:xfrm>
                <a:off x="1203960" y="2011680"/>
                <a:ext cx="9784080" cy="4846320"/>
              </a:xfrm>
              <a:blipFill>
                <a:blip r:embed="rId2"/>
                <a:stretch>
                  <a:fillRect l="-872" t="-1761"/>
                </a:stretch>
              </a:blipFill>
            </p:spPr>
            <p:txBody>
              <a:bodyPr/>
              <a:lstStyle/>
              <a:p>
                <a:r>
                  <a:rPr lang="en-US">
                    <a:noFill/>
                  </a:rPr>
                  <a:t> </a:t>
                </a:r>
              </a:p>
            </p:txBody>
          </p:sp>
        </mc:Fallback>
      </mc:AlternateContent>
    </p:spTree>
    <p:extLst>
      <p:ext uri="{BB962C8B-B14F-4D97-AF65-F5344CB8AC3E}">
        <p14:creationId xmlns:p14="http://schemas.microsoft.com/office/powerpoint/2010/main" val="1473678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47094-C19A-2B77-EDE9-9D71734B1195}"/>
              </a:ext>
            </a:extLst>
          </p:cNvPr>
          <p:cNvSpPr>
            <a:spLocks noGrp="1"/>
          </p:cNvSpPr>
          <p:nvPr>
            <p:ph type="title"/>
          </p:nvPr>
        </p:nvSpPr>
        <p:spPr/>
        <p:txBody>
          <a:bodyPr/>
          <a:lstStyle/>
          <a:p>
            <a:r>
              <a:rPr lang="en-US" dirty="0"/>
              <a:t>Bag of words model</a:t>
            </a:r>
          </a:p>
        </p:txBody>
      </p:sp>
      <p:sp>
        <p:nvSpPr>
          <p:cNvPr id="3" name="Content Placeholder 2">
            <a:extLst>
              <a:ext uri="{FF2B5EF4-FFF2-40B4-BE49-F238E27FC236}">
                <a16:creationId xmlns:a16="http://schemas.microsoft.com/office/drawing/2014/main" id="{53604979-04A8-7588-13AE-AF904CFD5824}"/>
              </a:ext>
            </a:extLst>
          </p:cNvPr>
          <p:cNvSpPr>
            <a:spLocks noGrp="1"/>
          </p:cNvSpPr>
          <p:nvPr>
            <p:ph idx="1"/>
          </p:nvPr>
        </p:nvSpPr>
        <p:spPr>
          <a:xfrm>
            <a:off x="480926" y="1865946"/>
            <a:ext cx="6641234" cy="4829493"/>
          </a:xfrm>
        </p:spPr>
        <p:txBody>
          <a:bodyPr>
            <a:normAutofit/>
          </a:bodyPr>
          <a:lstStyle/>
          <a:p>
            <a:r>
              <a:rPr lang="en-US" sz="2400" dirty="0"/>
              <a:t>The local features are generated using the K-Means algorithm</a:t>
            </a:r>
          </a:p>
          <a:p>
            <a:r>
              <a:rPr lang="en-US" sz="2400" dirty="0"/>
              <a:t>This results in clusters, with the centers as the visible words</a:t>
            </a:r>
          </a:p>
          <a:p>
            <a:r>
              <a:rPr lang="en-US" sz="2400" dirty="0"/>
              <a:t>These words when grouped together form a Vocabulary</a:t>
            </a:r>
          </a:p>
          <a:p>
            <a:r>
              <a:rPr lang="en-US" sz="2400" dirty="0"/>
              <a:t>Histograms of these words are generated according to their occurrence. It is normalized according to the words present</a:t>
            </a:r>
          </a:p>
          <a:p>
            <a:r>
              <a:rPr lang="en-US" sz="2400" dirty="0"/>
              <a:t>These histograms are then used for similarity detection with cipher-text query images</a:t>
            </a:r>
          </a:p>
        </p:txBody>
      </p:sp>
      <p:pic>
        <p:nvPicPr>
          <p:cNvPr id="4" name="Picture 3">
            <a:extLst>
              <a:ext uri="{FF2B5EF4-FFF2-40B4-BE49-F238E27FC236}">
                <a16:creationId xmlns:a16="http://schemas.microsoft.com/office/drawing/2014/main" id="{E3DD4E16-5D0C-69D3-1787-439954065F80}"/>
              </a:ext>
            </a:extLst>
          </p:cNvPr>
          <p:cNvPicPr>
            <a:picLocks noChangeAspect="1"/>
          </p:cNvPicPr>
          <p:nvPr/>
        </p:nvPicPr>
        <p:blipFill>
          <a:blip r:embed="rId2"/>
          <a:stretch>
            <a:fillRect/>
          </a:stretch>
        </p:blipFill>
        <p:spPr>
          <a:xfrm>
            <a:off x="7457906" y="1928652"/>
            <a:ext cx="4612173" cy="2326640"/>
          </a:xfrm>
          <a:prstGeom prst="rect">
            <a:avLst/>
          </a:prstGeom>
        </p:spPr>
      </p:pic>
      <p:pic>
        <p:nvPicPr>
          <p:cNvPr id="5" name="Picture 4">
            <a:extLst>
              <a:ext uri="{FF2B5EF4-FFF2-40B4-BE49-F238E27FC236}">
                <a16:creationId xmlns:a16="http://schemas.microsoft.com/office/drawing/2014/main" id="{F100C5E0-AF2C-9DB4-4DD9-BB05662C5A9A}"/>
              </a:ext>
            </a:extLst>
          </p:cNvPr>
          <p:cNvPicPr>
            <a:picLocks noChangeAspect="1"/>
          </p:cNvPicPr>
          <p:nvPr/>
        </p:nvPicPr>
        <p:blipFill>
          <a:blip r:embed="rId3"/>
          <a:stretch>
            <a:fillRect/>
          </a:stretch>
        </p:blipFill>
        <p:spPr>
          <a:xfrm>
            <a:off x="8519393" y="4391008"/>
            <a:ext cx="2489200" cy="2287868"/>
          </a:xfrm>
          <a:prstGeom prst="rect">
            <a:avLst/>
          </a:prstGeom>
        </p:spPr>
      </p:pic>
    </p:spTree>
    <p:extLst>
      <p:ext uri="{BB962C8B-B14F-4D97-AF65-F5344CB8AC3E}">
        <p14:creationId xmlns:p14="http://schemas.microsoft.com/office/powerpoint/2010/main" val="3064411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49F2-D59E-FC44-F40F-65FB8DC29C50}"/>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AA8FFC81-02F1-38A2-3CB4-641297DAD944}"/>
              </a:ext>
            </a:extLst>
          </p:cNvPr>
          <p:cNvSpPr>
            <a:spLocks noGrp="1"/>
          </p:cNvSpPr>
          <p:nvPr>
            <p:ph idx="1"/>
          </p:nvPr>
        </p:nvSpPr>
        <p:spPr>
          <a:xfrm>
            <a:off x="1797279" y="2060702"/>
            <a:ext cx="8595360" cy="4968240"/>
          </a:xfrm>
        </p:spPr>
        <p:txBody>
          <a:bodyPr>
            <a:normAutofit/>
          </a:bodyPr>
          <a:lstStyle/>
          <a:p>
            <a:r>
              <a:rPr lang="en-US" sz="2400" dirty="0"/>
              <a:t>Security analytics: </a:t>
            </a:r>
          </a:p>
          <a:p>
            <a:pPr lvl="1"/>
            <a:r>
              <a:rPr lang="en-US" sz="2400" dirty="0"/>
              <a:t>An PPCBIR scheme generally considers an semi-honest cloud server</a:t>
            </a:r>
          </a:p>
          <a:p>
            <a:pPr lvl="1"/>
            <a:r>
              <a:rPr lang="en-US" sz="2400" dirty="0"/>
              <a:t>The cloud is considered as the only adversary in this scheme</a:t>
            </a:r>
          </a:p>
          <a:p>
            <a:pPr lvl="1"/>
            <a:r>
              <a:rPr lang="en-US" sz="2400" dirty="0"/>
              <a:t>Adversary can only execute a brute-force attack on the encrypted image</a:t>
            </a:r>
          </a:p>
          <a:p>
            <a:pPr lvl="1"/>
            <a:r>
              <a:rPr lang="en-US" sz="2400" dirty="0"/>
              <a:t>The S</a:t>
            </a:r>
            <a:r>
              <a:rPr lang="en-US" sz="2400" b="0" i="0" u="none" strike="noStrike" baseline="0" dirty="0"/>
              <a:t>ecurity </a:t>
            </a:r>
            <a:r>
              <a:rPr lang="en-US" sz="2400" dirty="0"/>
              <a:t>S</a:t>
            </a:r>
            <a:r>
              <a:rPr lang="en-US" sz="2400" b="0" i="0" u="none" strike="noStrike" baseline="0" dirty="0"/>
              <a:t>trength </a:t>
            </a:r>
            <a:r>
              <a:rPr lang="en-US" sz="2400" b="0" i="0" u="none" strike="noStrike" baseline="0" dirty="0" err="1"/>
              <a:t>sec</a:t>
            </a:r>
            <a:r>
              <a:rPr lang="en-US" sz="1400" b="0" i="0" u="none" strike="noStrike" baseline="0" dirty="0" err="1"/>
              <a:t>stren</a:t>
            </a:r>
            <a:r>
              <a:rPr lang="en-US" sz="2400" b="0" i="0" u="none" strike="noStrike" baseline="0" dirty="0"/>
              <a:t> is equal to</a:t>
            </a:r>
          </a:p>
          <a:p>
            <a:pPr lvl="1"/>
            <a:r>
              <a:rPr lang="en-US" sz="2400" b="0" i="0" u="none" strike="noStrike" baseline="0" dirty="0"/>
              <a:t>When the image size is 64*64; </a:t>
            </a:r>
            <a:r>
              <a:rPr lang="en-US" sz="2400" b="0" i="0" u="none" strike="noStrike" baseline="0" dirty="0" err="1"/>
              <a:t>len</a:t>
            </a:r>
            <a:r>
              <a:rPr lang="en-US" sz="1400" b="0" i="0" u="none" strike="noStrike" baseline="0" dirty="0" err="1"/>
              <a:t>cB</a:t>
            </a:r>
            <a:r>
              <a:rPr lang="en-US" sz="2400" b="0" i="0" u="none" strike="noStrike" baseline="0" dirty="0"/>
              <a:t>, </a:t>
            </a:r>
            <a:r>
              <a:rPr lang="en-US" sz="2400" b="0" i="0" u="none" strike="noStrike" baseline="0" dirty="0" err="1"/>
              <a:t>len</a:t>
            </a:r>
            <a:r>
              <a:rPr lang="en-US" sz="1400" b="0" i="0" u="none" strike="noStrike" baseline="0" dirty="0" err="1"/>
              <a:t>QY</a:t>
            </a:r>
            <a:r>
              <a:rPr lang="en-US" sz="2400" b="0" i="0" u="none" strike="noStrike" baseline="0" dirty="0"/>
              <a:t> , </a:t>
            </a:r>
            <a:r>
              <a:rPr lang="en-US" sz="2400" b="0" i="0" u="none" strike="noStrike" baseline="0" dirty="0" err="1"/>
              <a:t>len</a:t>
            </a:r>
            <a:r>
              <a:rPr lang="en-US" sz="1400" b="0" i="0" u="none" strike="noStrike" baseline="0" dirty="0" err="1"/>
              <a:t>QUV</a:t>
            </a:r>
            <a:r>
              <a:rPr lang="en-US" sz="2400" b="0" i="0" u="none" strike="noStrike" baseline="0" dirty="0"/>
              <a:t> , and </a:t>
            </a:r>
            <a:r>
              <a:rPr lang="en-US" sz="2400" b="0" i="0" u="none" strike="noStrike" baseline="0" dirty="0" err="1"/>
              <a:t>Blknum</a:t>
            </a:r>
            <a:r>
              <a:rPr lang="en-US" sz="2400" b="0" i="0" u="none" strike="noStrike" baseline="0" dirty="0"/>
              <a:t> equals 5504, 512, 512, and 64. Then, we get a 6824 bits key space which can be computationally secure under current computation power</a:t>
            </a:r>
          </a:p>
        </p:txBody>
      </p:sp>
      <p:pic>
        <p:nvPicPr>
          <p:cNvPr id="5" name="Picture 4">
            <a:extLst>
              <a:ext uri="{FF2B5EF4-FFF2-40B4-BE49-F238E27FC236}">
                <a16:creationId xmlns:a16="http://schemas.microsoft.com/office/drawing/2014/main" id="{C0A7345B-3404-D2B0-B786-57376C9E37C1}"/>
              </a:ext>
            </a:extLst>
          </p:cNvPr>
          <p:cNvPicPr>
            <a:picLocks noChangeAspect="1"/>
          </p:cNvPicPr>
          <p:nvPr/>
        </p:nvPicPr>
        <p:blipFill>
          <a:blip r:embed="rId2"/>
          <a:stretch>
            <a:fillRect/>
          </a:stretch>
        </p:blipFill>
        <p:spPr>
          <a:xfrm>
            <a:off x="7335520" y="4373879"/>
            <a:ext cx="3171278" cy="341885"/>
          </a:xfrm>
          <a:prstGeom prst="rect">
            <a:avLst/>
          </a:prstGeom>
        </p:spPr>
      </p:pic>
    </p:spTree>
    <p:extLst>
      <p:ext uri="{BB962C8B-B14F-4D97-AF65-F5344CB8AC3E}">
        <p14:creationId xmlns:p14="http://schemas.microsoft.com/office/powerpoint/2010/main" val="1277425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5E8C-709C-D867-C920-49443E5A2B52}"/>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D31FA618-FDC3-9120-5D43-FB8D8E5CAB72}"/>
              </a:ext>
            </a:extLst>
          </p:cNvPr>
          <p:cNvSpPr>
            <a:spLocks noGrp="1"/>
          </p:cNvSpPr>
          <p:nvPr>
            <p:ph idx="1"/>
          </p:nvPr>
        </p:nvSpPr>
        <p:spPr/>
        <p:txBody>
          <a:bodyPr/>
          <a:lstStyle/>
          <a:p>
            <a:r>
              <a:rPr lang="en-US" sz="2400" dirty="0"/>
              <a:t>Quantization table alone doesn’t encrypt that good. But along with others, it works best.</a:t>
            </a:r>
          </a:p>
          <a:p>
            <a:r>
              <a:rPr lang="en-US" sz="2400" dirty="0"/>
              <a:t>Lower time consumption then other present methods, but more encryption overhead. It is time consuming, but accurate in retrieval </a:t>
            </a:r>
          </a:p>
          <a:p>
            <a:r>
              <a:rPr lang="en-US" sz="2400" dirty="0"/>
              <a:t>Encryption is compatible to JPEG compression and make no change in size</a:t>
            </a:r>
          </a:p>
          <a:p>
            <a:pPr marL="0" indent="0">
              <a:buNone/>
            </a:pPr>
            <a:endParaRPr lang="en-US" dirty="0"/>
          </a:p>
        </p:txBody>
      </p:sp>
      <p:pic>
        <p:nvPicPr>
          <p:cNvPr id="4" name="Picture 3">
            <a:extLst>
              <a:ext uri="{FF2B5EF4-FFF2-40B4-BE49-F238E27FC236}">
                <a16:creationId xmlns:a16="http://schemas.microsoft.com/office/drawing/2014/main" id="{3441FCF9-0E5B-422A-626A-3BDEF7795CD5}"/>
              </a:ext>
            </a:extLst>
          </p:cNvPr>
          <p:cNvPicPr>
            <a:picLocks noChangeAspect="1"/>
          </p:cNvPicPr>
          <p:nvPr/>
        </p:nvPicPr>
        <p:blipFill>
          <a:blip r:embed="rId2"/>
          <a:stretch>
            <a:fillRect/>
          </a:stretch>
        </p:blipFill>
        <p:spPr>
          <a:xfrm>
            <a:off x="2537959" y="4543706"/>
            <a:ext cx="7114000" cy="2118962"/>
          </a:xfrm>
          <a:prstGeom prst="rect">
            <a:avLst/>
          </a:prstGeom>
        </p:spPr>
      </p:pic>
    </p:spTree>
    <p:extLst>
      <p:ext uri="{BB962C8B-B14F-4D97-AF65-F5344CB8AC3E}">
        <p14:creationId xmlns:p14="http://schemas.microsoft.com/office/powerpoint/2010/main" val="750715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7873-2C33-F071-459D-2BAE405F7C78}"/>
              </a:ext>
            </a:extLst>
          </p:cNvPr>
          <p:cNvSpPr>
            <a:spLocks noGrp="1"/>
          </p:cNvSpPr>
          <p:nvPr>
            <p:ph type="title"/>
          </p:nvPr>
        </p:nvSpPr>
        <p:spPr/>
        <p:txBody>
          <a:bodyPr/>
          <a:lstStyle/>
          <a:p>
            <a:r>
              <a:rPr lang="en-US" dirty="0"/>
              <a:t>Future works</a:t>
            </a:r>
          </a:p>
        </p:txBody>
      </p:sp>
      <p:sp>
        <p:nvSpPr>
          <p:cNvPr id="3" name="Content Placeholder 2">
            <a:extLst>
              <a:ext uri="{FF2B5EF4-FFF2-40B4-BE49-F238E27FC236}">
                <a16:creationId xmlns:a16="http://schemas.microsoft.com/office/drawing/2014/main" id="{28B93115-9F5A-86B5-AA78-51C39808E298}"/>
              </a:ext>
            </a:extLst>
          </p:cNvPr>
          <p:cNvSpPr>
            <a:spLocks noGrp="1"/>
          </p:cNvSpPr>
          <p:nvPr>
            <p:ph idx="1"/>
          </p:nvPr>
        </p:nvSpPr>
        <p:spPr>
          <a:xfrm>
            <a:off x="1202919" y="2296160"/>
            <a:ext cx="9784080" cy="4206240"/>
          </a:xfrm>
        </p:spPr>
        <p:txBody>
          <a:bodyPr>
            <a:normAutofit/>
          </a:bodyPr>
          <a:lstStyle/>
          <a:p>
            <a:pPr marL="457200" indent="-457200">
              <a:buAutoNum type="arabicPeriod"/>
            </a:pPr>
            <a:r>
              <a:rPr lang="en-US" sz="2400" dirty="0"/>
              <a:t>Deep learning: achieved great success in plain image retrieval promising way to learn effective features</a:t>
            </a:r>
          </a:p>
          <a:p>
            <a:pPr marL="457200" indent="-457200">
              <a:buAutoNum type="arabicPeriod"/>
            </a:pPr>
            <a:r>
              <a:rPr lang="en-US" sz="2400" dirty="0"/>
              <a:t>Security: the method has group index and run-length unencrypted. But there is a tradeoff between security and searching, and retrieval accuracy</a:t>
            </a:r>
          </a:p>
          <a:p>
            <a:pPr marL="457200" indent="-457200">
              <a:buAutoNum type="arabicPeriod"/>
            </a:pPr>
            <a:r>
              <a:rPr lang="en-US" sz="2400" dirty="0"/>
              <a:t>Time efficiency: performs high complexity feature extraction rather than simple statistics. It is acceptable, but there's still room for improvement</a:t>
            </a:r>
          </a:p>
        </p:txBody>
      </p:sp>
    </p:spTree>
    <p:extLst>
      <p:ext uri="{BB962C8B-B14F-4D97-AF65-F5344CB8AC3E}">
        <p14:creationId xmlns:p14="http://schemas.microsoft.com/office/powerpoint/2010/main" val="10394363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2AEB42-F1D7-D8C9-9642-8F64E9A67B0B}"/>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F3B45284-A5F0-7765-47FB-68C6515D06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61967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A3F461-3DED-89AE-48AF-12ACAD8B2212}"/>
              </a:ext>
            </a:extLst>
          </p:cNvPr>
          <p:cNvSpPr>
            <a:spLocks noGrp="1"/>
          </p:cNvSpPr>
          <p:nvPr>
            <p:ph type="title"/>
          </p:nvPr>
        </p:nvSpPr>
        <p:spPr/>
        <p:txBody>
          <a:bodyPr/>
          <a:lstStyle/>
          <a:p>
            <a:r>
              <a:rPr lang="en-US" dirty="0"/>
              <a:t>Problem Statement </a:t>
            </a:r>
          </a:p>
        </p:txBody>
      </p:sp>
      <p:sp>
        <p:nvSpPr>
          <p:cNvPr id="3" name="Content Placeholder 2">
            <a:extLst>
              <a:ext uri="{FF2B5EF4-FFF2-40B4-BE49-F238E27FC236}">
                <a16:creationId xmlns:a16="http://schemas.microsoft.com/office/drawing/2014/main" id="{A739B1DA-F483-F641-F0EC-335FFF887E66}"/>
              </a:ext>
            </a:extLst>
          </p:cNvPr>
          <p:cNvSpPr>
            <a:spLocks noGrp="1"/>
          </p:cNvSpPr>
          <p:nvPr>
            <p:ph idx="1"/>
          </p:nvPr>
        </p:nvSpPr>
        <p:spPr/>
        <p:txBody>
          <a:bodyPr>
            <a:noAutofit/>
          </a:bodyPr>
          <a:lstStyle/>
          <a:p>
            <a:r>
              <a:rPr lang="en-US" sz="2400" dirty="0"/>
              <a:t>Develop a privacy-preserving JPEG image retrieval scheme.</a:t>
            </a:r>
          </a:p>
          <a:p>
            <a:r>
              <a:rPr lang="en-US" sz="2400" dirty="0"/>
              <a:t>Compatible with JPEG compression</a:t>
            </a:r>
          </a:p>
          <a:p>
            <a:r>
              <a:rPr lang="en-US" sz="2400" dirty="0"/>
              <a:t>Minimize file size expansion and computational overhead.</a:t>
            </a:r>
          </a:p>
        </p:txBody>
      </p:sp>
    </p:spTree>
    <p:extLst>
      <p:ext uri="{BB962C8B-B14F-4D97-AF65-F5344CB8AC3E}">
        <p14:creationId xmlns:p14="http://schemas.microsoft.com/office/powerpoint/2010/main" val="322997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F08F0-535F-B5A8-A46F-D09FB637F900}"/>
              </a:ext>
            </a:extLst>
          </p:cNvPr>
          <p:cNvSpPr>
            <a:spLocks noGrp="1"/>
          </p:cNvSpPr>
          <p:nvPr>
            <p:ph type="title"/>
          </p:nvPr>
        </p:nvSpPr>
        <p:spPr/>
        <p:txBody>
          <a:bodyPr/>
          <a:lstStyle/>
          <a:p>
            <a:r>
              <a:rPr lang="en-US" dirty="0"/>
              <a:t>Proposed solution </a:t>
            </a:r>
          </a:p>
        </p:txBody>
      </p:sp>
      <p:sp>
        <p:nvSpPr>
          <p:cNvPr id="4" name="Content Placeholder 3">
            <a:extLst>
              <a:ext uri="{FF2B5EF4-FFF2-40B4-BE49-F238E27FC236}">
                <a16:creationId xmlns:a16="http://schemas.microsoft.com/office/drawing/2014/main" id="{EB7155D1-3FFC-11BC-8656-31281BC63A4B}"/>
              </a:ext>
            </a:extLst>
          </p:cNvPr>
          <p:cNvSpPr>
            <a:spLocks noGrp="1"/>
          </p:cNvSpPr>
          <p:nvPr>
            <p:ph idx="1"/>
          </p:nvPr>
        </p:nvSpPr>
        <p:spPr>
          <a:xfrm>
            <a:off x="308839" y="1930400"/>
            <a:ext cx="6935241" cy="5069840"/>
          </a:xfrm>
        </p:spPr>
        <p:txBody>
          <a:bodyPr>
            <a:normAutofit fontScale="92500" lnSpcReduction="10000"/>
          </a:bodyPr>
          <a:lstStyle/>
          <a:p>
            <a:r>
              <a:rPr lang="en-US" sz="2600" dirty="0"/>
              <a:t>Two entities: the image owner and cloud server</a:t>
            </a:r>
          </a:p>
          <a:p>
            <a:r>
              <a:rPr lang="en-US" sz="2600" dirty="0"/>
              <a:t>The image owner encrypts the images and uploads them to the cloud server</a:t>
            </a:r>
          </a:p>
          <a:p>
            <a:r>
              <a:rPr lang="en-US" sz="2600" dirty="0"/>
              <a:t>Cloud calculates features from the ciphertext images to provide the similar image retrieval service</a:t>
            </a:r>
          </a:p>
          <a:p>
            <a:r>
              <a:rPr lang="en-US" sz="2600" dirty="0"/>
              <a:t>If the owner needs to retrieve the similar images to a query, he encrypts the query image and sends it</a:t>
            </a:r>
          </a:p>
          <a:p>
            <a:r>
              <a:rPr lang="en-US" sz="2600" dirty="0"/>
              <a:t>The cloud extracts features from it and search the similar ones by comparing the distances between the feature vector of query image and that of database images</a:t>
            </a:r>
          </a:p>
          <a:p>
            <a:r>
              <a:rPr lang="en-US" sz="2600" dirty="0"/>
              <a:t>Similar images are return to the owner for decryption</a:t>
            </a:r>
          </a:p>
          <a:p>
            <a:endParaRPr lang="en-US" sz="2400" dirty="0"/>
          </a:p>
          <a:p>
            <a:endParaRPr lang="en-US" dirty="0"/>
          </a:p>
        </p:txBody>
      </p:sp>
      <p:pic>
        <p:nvPicPr>
          <p:cNvPr id="7" name="Picture 6">
            <a:extLst>
              <a:ext uri="{FF2B5EF4-FFF2-40B4-BE49-F238E27FC236}">
                <a16:creationId xmlns:a16="http://schemas.microsoft.com/office/drawing/2014/main" id="{AFC588B1-8A77-C814-C988-660689D2B63C}"/>
              </a:ext>
            </a:extLst>
          </p:cNvPr>
          <p:cNvPicPr>
            <a:picLocks noChangeAspect="1"/>
          </p:cNvPicPr>
          <p:nvPr/>
        </p:nvPicPr>
        <p:blipFill>
          <a:blip r:embed="rId2"/>
          <a:stretch>
            <a:fillRect/>
          </a:stretch>
        </p:blipFill>
        <p:spPr>
          <a:xfrm>
            <a:off x="7412370" y="3017505"/>
            <a:ext cx="4620932" cy="2174270"/>
          </a:xfrm>
          <a:prstGeom prst="rect">
            <a:avLst/>
          </a:prstGeom>
        </p:spPr>
      </p:pic>
    </p:spTree>
    <p:extLst>
      <p:ext uri="{BB962C8B-B14F-4D97-AF65-F5344CB8AC3E}">
        <p14:creationId xmlns:p14="http://schemas.microsoft.com/office/powerpoint/2010/main" val="2704429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B10A-8E4E-D712-F73D-1473AD373B6B}"/>
              </a:ext>
            </a:extLst>
          </p:cNvPr>
          <p:cNvSpPr>
            <a:spLocks noGrp="1"/>
          </p:cNvSpPr>
          <p:nvPr>
            <p:ph type="title"/>
          </p:nvPr>
        </p:nvSpPr>
        <p:spPr/>
        <p:txBody>
          <a:bodyPr/>
          <a:lstStyle/>
          <a:p>
            <a:r>
              <a:rPr lang="en-US" dirty="0"/>
              <a:t>Contd.</a:t>
            </a:r>
          </a:p>
        </p:txBody>
      </p:sp>
      <p:sp>
        <p:nvSpPr>
          <p:cNvPr id="3" name="Content Placeholder 2">
            <a:extLst>
              <a:ext uri="{FF2B5EF4-FFF2-40B4-BE49-F238E27FC236}">
                <a16:creationId xmlns:a16="http://schemas.microsoft.com/office/drawing/2014/main" id="{69594015-D255-A74F-FB43-DB224105F508}"/>
              </a:ext>
            </a:extLst>
          </p:cNvPr>
          <p:cNvSpPr>
            <a:spLocks noGrp="1"/>
          </p:cNvSpPr>
          <p:nvPr>
            <p:ph idx="1"/>
          </p:nvPr>
        </p:nvSpPr>
        <p:spPr/>
        <p:txBody>
          <a:bodyPr>
            <a:noAutofit/>
          </a:bodyPr>
          <a:lstStyle/>
          <a:p>
            <a:r>
              <a:rPr lang="en-US" sz="2400" dirty="0"/>
              <a:t>Semi-honest cloud:</a:t>
            </a:r>
          </a:p>
          <a:p>
            <a:pPr lvl="1"/>
            <a:r>
              <a:rPr lang="en-US" sz="2400" dirty="0"/>
              <a:t>Provides storage and searching services</a:t>
            </a:r>
          </a:p>
          <a:p>
            <a:pPr lvl="1"/>
            <a:r>
              <a:rPr lang="en-US" sz="2400" dirty="0"/>
              <a:t>Curious of data it stores in it.</a:t>
            </a:r>
          </a:p>
          <a:p>
            <a:r>
              <a:rPr lang="en-US" sz="2400" dirty="0"/>
              <a:t>Access pattern leakage is not considered</a:t>
            </a:r>
          </a:p>
          <a:p>
            <a:r>
              <a:rPr lang="en-US" sz="2400" dirty="0"/>
              <a:t>Although the cloud doesn’t know the content, it knows that images are similar; tradeoff </a:t>
            </a:r>
          </a:p>
          <a:p>
            <a:r>
              <a:rPr lang="en-US" sz="2400" dirty="0"/>
              <a:t>Design Goals:</a:t>
            </a:r>
          </a:p>
          <a:p>
            <a:pPr lvl="1"/>
            <a:r>
              <a:rPr lang="en-US" sz="2400" dirty="0"/>
              <a:t>Accuracy: only similar image retrieval </a:t>
            </a:r>
          </a:p>
          <a:p>
            <a:pPr lvl="1"/>
            <a:r>
              <a:rPr lang="en-US" sz="2400" dirty="0"/>
              <a:t>Security: content of image should be protected by the cloud</a:t>
            </a:r>
          </a:p>
          <a:p>
            <a:pPr lvl="1"/>
            <a:r>
              <a:rPr lang="en-US" sz="2400" dirty="0"/>
              <a:t>Relief on Owners Burden</a:t>
            </a:r>
          </a:p>
        </p:txBody>
      </p:sp>
    </p:spTree>
    <p:extLst>
      <p:ext uri="{BB962C8B-B14F-4D97-AF65-F5344CB8AC3E}">
        <p14:creationId xmlns:p14="http://schemas.microsoft.com/office/powerpoint/2010/main" val="99097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D8595-B6C6-7153-6D13-8E74294115B5}"/>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43ECB24D-D15F-24FD-ACA5-65D402EEAAD4}"/>
              </a:ext>
            </a:extLst>
          </p:cNvPr>
          <p:cNvSpPr>
            <a:spLocks noGrp="1"/>
          </p:cNvSpPr>
          <p:nvPr>
            <p:ph idx="1"/>
          </p:nvPr>
        </p:nvSpPr>
        <p:spPr/>
        <p:txBody>
          <a:bodyPr/>
          <a:lstStyle/>
          <a:p>
            <a:r>
              <a:rPr lang="en-US" sz="2400" dirty="0"/>
              <a:t>JPEG compression process</a:t>
            </a:r>
          </a:p>
          <a:p>
            <a:r>
              <a:rPr lang="en-US" sz="2400" dirty="0"/>
              <a:t>Image Encryption</a:t>
            </a:r>
          </a:p>
          <a:p>
            <a:r>
              <a:rPr lang="en-US" sz="2400" dirty="0"/>
              <a:t>Feature Extraction (Local Markov Model)</a:t>
            </a:r>
          </a:p>
          <a:p>
            <a:r>
              <a:rPr lang="en-US" sz="2400" dirty="0"/>
              <a:t>Bag of Words Model</a:t>
            </a:r>
          </a:p>
          <a:p>
            <a:r>
              <a:rPr lang="en-US" sz="2400" dirty="0"/>
              <a:t>Image Search</a:t>
            </a:r>
          </a:p>
          <a:p>
            <a:endParaRPr lang="en-US" dirty="0"/>
          </a:p>
        </p:txBody>
      </p:sp>
    </p:spTree>
    <p:extLst>
      <p:ext uri="{BB962C8B-B14F-4D97-AF65-F5344CB8AC3E}">
        <p14:creationId xmlns:p14="http://schemas.microsoft.com/office/powerpoint/2010/main" val="3436767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D3C10-9510-6B32-F57B-7B50E6176FDD}"/>
              </a:ext>
            </a:extLst>
          </p:cNvPr>
          <p:cNvSpPr>
            <a:spLocks noGrp="1"/>
          </p:cNvSpPr>
          <p:nvPr>
            <p:ph type="title"/>
          </p:nvPr>
        </p:nvSpPr>
        <p:spPr/>
        <p:txBody>
          <a:bodyPr/>
          <a:lstStyle/>
          <a:p>
            <a:r>
              <a:rPr lang="en-US" dirty="0"/>
              <a:t>Jpeg Compression process</a:t>
            </a:r>
          </a:p>
        </p:txBody>
      </p:sp>
      <p:sp>
        <p:nvSpPr>
          <p:cNvPr id="3" name="Content Placeholder 2">
            <a:extLst>
              <a:ext uri="{FF2B5EF4-FFF2-40B4-BE49-F238E27FC236}">
                <a16:creationId xmlns:a16="http://schemas.microsoft.com/office/drawing/2014/main" id="{ABCC9A16-275C-6DEC-6C0B-48A9F4F89C37}"/>
              </a:ext>
            </a:extLst>
          </p:cNvPr>
          <p:cNvSpPr>
            <a:spLocks noGrp="1"/>
          </p:cNvSpPr>
          <p:nvPr>
            <p:ph idx="1"/>
          </p:nvPr>
        </p:nvSpPr>
        <p:spPr/>
        <p:txBody>
          <a:bodyPr>
            <a:normAutofit/>
          </a:bodyPr>
          <a:lstStyle/>
          <a:p>
            <a:r>
              <a:rPr lang="en-US" sz="2400" dirty="0"/>
              <a:t>Why JPEG?</a:t>
            </a:r>
          </a:p>
          <a:p>
            <a:pPr lvl="1"/>
            <a:r>
              <a:rPr lang="en-US" sz="2400" dirty="0"/>
              <a:t>86% images are JPEG</a:t>
            </a:r>
          </a:p>
          <a:p>
            <a:pPr lvl="1"/>
            <a:r>
              <a:rPr lang="en-US" sz="2400" dirty="0"/>
              <a:t>High compression ratio</a:t>
            </a:r>
          </a:p>
          <a:p>
            <a:pPr lvl="1"/>
            <a:r>
              <a:rPr lang="en-US" sz="2400" dirty="0"/>
              <a:t>Good image quality</a:t>
            </a:r>
          </a:p>
          <a:p>
            <a:pPr lvl="1"/>
            <a:r>
              <a:rPr lang="en-US" sz="2400" dirty="0"/>
              <a:t>DCT based compression</a:t>
            </a:r>
          </a:p>
          <a:p>
            <a:pPr lvl="1"/>
            <a:r>
              <a:rPr lang="en-US" sz="2400" dirty="0"/>
              <a:t>Lossy compression </a:t>
            </a:r>
          </a:p>
          <a:p>
            <a:pPr marL="228600" lvl="1" indent="0">
              <a:buNone/>
            </a:pPr>
            <a:endParaRPr lang="en-US" sz="2400" dirty="0"/>
          </a:p>
          <a:p>
            <a:pPr lvl="1"/>
            <a:endParaRPr lang="en-US" sz="2400" dirty="0"/>
          </a:p>
          <a:p>
            <a:pPr marL="228600" lvl="1" indent="0">
              <a:buNone/>
            </a:pPr>
            <a:r>
              <a:rPr lang="en-US" sz="2400" dirty="0"/>
              <a:t>The process is as follows:</a:t>
            </a:r>
          </a:p>
        </p:txBody>
      </p:sp>
    </p:spTree>
    <p:extLst>
      <p:ext uri="{BB962C8B-B14F-4D97-AF65-F5344CB8AC3E}">
        <p14:creationId xmlns:p14="http://schemas.microsoft.com/office/powerpoint/2010/main" val="3967415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C3D4AF-A39A-2318-A7E5-9947EEA3CC35}"/>
              </a:ext>
            </a:extLst>
          </p:cNvPr>
          <p:cNvPicPr>
            <a:picLocks noChangeAspect="1"/>
          </p:cNvPicPr>
          <p:nvPr/>
        </p:nvPicPr>
        <p:blipFill>
          <a:blip r:embed="rId2"/>
          <a:stretch>
            <a:fillRect/>
          </a:stretch>
        </p:blipFill>
        <p:spPr>
          <a:xfrm>
            <a:off x="6614392" y="2788027"/>
            <a:ext cx="5201455" cy="2924295"/>
          </a:xfrm>
          <a:prstGeom prst="rect">
            <a:avLst/>
          </a:prstGeom>
        </p:spPr>
      </p:pic>
      <p:sp>
        <p:nvSpPr>
          <p:cNvPr id="7" name="Title 6">
            <a:extLst>
              <a:ext uri="{FF2B5EF4-FFF2-40B4-BE49-F238E27FC236}">
                <a16:creationId xmlns:a16="http://schemas.microsoft.com/office/drawing/2014/main" id="{3E5BF7AE-BEC3-2AC9-4421-41BCDD404B28}"/>
              </a:ext>
            </a:extLst>
          </p:cNvPr>
          <p:cNvSpPr>
            <a:spLocks noGrp="1"/>
          </p:cNvSpPr>
          <p:nvPr>
            <p:ph type="title"/>
          </p:nvPr>
        </p:nvSpPr>
        <p:spPr/>
        <p:txBody>
          <a:bodyPr/>
          <a:lstStyle/>
          <a:p>
            <a:r>
              <a:rPr lang="en-US" sz="4000" dirty="0"/>
              <a:t>1. Color Space Transformation:</a:t>
            </a:r>
            <a:br>
              <a:rPr lang="en-US" sz="4000" dirty="0"/>
            </a:br>
            <a:endParaRPr lang="en-US" dirty="0"/>
          </a:p>
        </p:txBody>
      </p:sp>
      <p:sp>
        <p:nvSpPr>
          <p:cNvPr id="8" name="Content Placeholder 7">
            <a:extLst>
              <a:ext uri="{FF2B5EF4-FFF2-40B4-BE49-F238E27FC236}">
                <a16:creationId xmlns:a16="http://schemas.microsoft.com/office/drawing/2014/main" id="{15C0CE78-AF6B-D4E6-2CD9-0550B0A15148}"/>
              </a:ext>
            </a:extLst>
          </p:cNvPr>
          <p:cNvSpPr>
            <a:spLocks noGrp="1"/>
          </p:cNvSpPr>
          <p:nvPr>
            <p:ph idx="1"/>
          </p:nvPr>
        </p:nvSpPr>
        <p:spPr>
          <a:xfrm>
            <a:off x="875779" y="2147055"/>
            <a:ext cx="5208041" cy="4206240"/>
          </a:xfrm>
        </p:spPr>
        <p:txBody>
          <a:bodyPr/>
          <a:lstStyle/>
          <a:p>
            <a:pPr marL="285750" indent="-285750">
              <a:buFont typeface="Arial" panose="020B0604020202020204" pitchFamily="34" charset="0"/>
              <a:buChar char="•"/>
            </a:pPr>
            <a:r>
              <a:rPr lang="en-US" sz="2400" dirty="0"/>
              <a:t>images are generally in RBG format</a:t>
            </a:r>
          </a:p>
          <a:p>
            <a:pPr marL="285750" indent="-285750">
              <a:buFont typeface="Arial" panose="020B0604020202020204" pitchFamily="34" charset="0"/>
              <a:buChar char="•"/>
            </a:pPr>
            <a:r>
              <a:rPr lang="en-US" sz="2400" dirty="0"/>
              <a:t>need to be converted to YUV format</a:t>
            </a:r>
          </a:p>
          <a:p>
            <a:pPr marL="285750" indent="-285750">
              <a:buFont typeface="Arial" panose="020B0604020202020204" pitchFamily="34" charset="0"/>
              <a:buChar char="•"/>
            </a:pPr>
            <a:r>
              <a:rPr lang="en-US" sz="2400" dirty="0"/>
              <a:t>Y: Luminescence (brightness)</a:t>
            </a:r>
          </a:p>
          <a:p>
            <a:pPr marL="285750" indent="-285750">
              <a:buFont typeface="Arial" panose="020B0604020202020204" pitchFamily="34" charset="0"/>
              <a:buChar char="•"/>
            </a:pPr>
            <a:r>
              <a:rPr lang="en-US" sz="2400" dirty="0"/>
              <a:t>U,V: Chrominance (color info) (blue and red difference chroma)</a:t>
            </a:r>
          </a:p>
          <a:p>
            <a:pPr marL="742950" lvl="1" indent="-285750">
              <a:buFont typeface="Arial" panose="020B0604020202020204" pitchFamily="34" charset="0"/>
              <a:buChar char="•"/>
            </a:pPr>
            <a:r>
              <a:rPr lang="en-US" sz="2400" dirty="0"/>
              <a:t>This can be more compressed as it isn’t instantly visible to eyes (rods&gt;&gt;cones)</a:t>
            </a:r>
          </a:p>
          <a:p>
            <a:pPr marL="742950" lvl="1" indent="-285750">
              <a:buFont typeface="Arial" panose="020B0604020202020204" pitchFamily="34" charset="0"/>
              <a:buChar char="•"/>
            </a:pPr>
            <a:r>
              <a:rPr lang="en-US" sz="2400" dirty="0"/>
              <a:t>Rods receptive to brightness, Cones to colors</a:t>
            </a:r>
          </a:p>
          <a:p>
            <a:endParaRPr lang="en-US" dirty="0"/>
          </a:p>
        </p:txBody>
      </p:sp>
    </p:spTree>
    <p:extLst>
      <p:ext uri="{BB962C8B-B14F-4D97-AF65-F5344CB8AC3E}">
        <p14:creationId xmlns:p14="http://schemas.microsoft.com/office/powerpoint/2010/main" val="2003279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D658-ED64-1637-321F-C0B6D8A80245}"/>
              </a:ext>
            </a:extLst>
          </p:cNvPr>
          <p:cNvSpPr>
            <a:spLocks noGrp="1"/>
          </p:cNvSpPr>
          <p:nvPr>
            <p:ph type="title"/>
          </p:nvPr>
        </p:nvSpPr>
        <p:spPr/>
        <p:txBody>
          <a:bodyPr/>
          <a:lstStyle/>
          <a:p>
            <a:r>
              <a:rPr lang="en-US" dirty="0"/>
              <a:t>2. Chrominance down-sampling: </a:t>
            </a:r>
          </a:p>
        </p:txBody>
      </p:sp>
      <p:sp>
        <p:nvSpPr>
          <p:cNvPr id="3" name="Content Placeholder 2">
            <a:extLst>
              <a:ext uri="{FF2B5EF4-FFF2-40B4-BE49-F238E27FC236}">
                <a16:creationId xmlns:a16="http://schemas.microsoft.com/office/drawing/2014/main" id="{C7168A85-6813-3BB9-DC0F-63AAFD531537}"/>
              </a:ext>
            </a:extLst>
          </p:cNvPr>
          <p:cNvSpPr>
            <a:spLocks noGrp="1"/>
          </p:cNvSpPr>
          <p:nvPr>
            <p:ph idx="1"/>
          </p:nvPr>
        </p:nvSpPr>
        <p:spPr>
          <a:xfrm>
            <a:off x="804478" y="2011680"/>
            <a:ext cx="4598441" cy="4206240"/>
          </a:xfrm>
        </p:spPr>
        <p:txBody>
          <a:bodyPr>
            <a:normAutofit/>
          </a:bodyPr>
          <a:lstStyle/>
          <a:p>
            <a:r>
              <a:rPr lang="en-US" sz="2400" dirty="0"/>
              <a:t>The average of adjacent blocks is taken for U and V values</a:t>
            </a:r>
          </a:p>
          <a:p>
            <a:r>
              <a:rPr lang="en-US" sz="2400" dirty="0"/>
              <a:t>For two blocks, just the average is being stored and not the individual values</a:t>
            </a:r>
          </a:p>
          <a:p>
            <a:r>
              <a:rPr lang="en-US" sz="2400" dirty="0"/>
              <a:t>Not instantly visible to eyes</a:t>
            </a:r>
          </a:p>
          <a:p>
            <a:r>
              <a:rPr lang="en-US" sz="2400" dirty="0"/>
              <a:t>Reduces memory</a:t>
            </a:r>
          </a:p>
        </p:txBody>
      </p:sp>
      <p:pic>
        <p:nvPicPr>
          <p:cNvPr id="5" name="Picture 4">
            <a:extLst>
              <a:ext uri="{FF2B5EF4-FFF2-40B4-BE49-F238E27FC236}">
                <a16:creationId xmlns:a16="http://schemas.microsoft.com/office/drawing/2014/main" id="{67E22EAA-B8C8-16C8-ECEC-2471EF6A105B}"/>
              </a:ext>
            </a:extLst>
          </p:cNvPr>
          <p:cNvPicPr>
            <a:picLocks noChangeAspect="1"/>
          </p:cNvPicPr>
          <p:nvPr/>
        </p:nvPicPr>
        <p:blipFill>
          <a:blip r:embed="rId2"/>
          <a:stretch>
            <a:fillRect/>
          </a:stretch>
        </p:blipFill>
        <p:spPr>
          <a:xfrm>
            <a:off x="5402919" y="2931107"/>
            <a:ext cx="6630873" cy="2367386"/>
          </a:xfrm>
          <a:prstGeom prst="rect">
            <a:avLst/>
          </a:prstGeom>
        </p:spPr>
      </p:pic>
    </p:spTree>
    <p:extLst>
      <p:ext uri="{BB962C8B-B14F-4D97-AF65-F5344CB8AC3E}">
        <p14:creationId xmlns:p14="http://schemas.microsoft.com/office/powerpoint/2010/main" val="32731266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521</TotalTime>
  <Words>1389</Words>
  <Application>Microsoft Office PowerPoint</Application>
  <PresentationFormat>Widescreen</PresentationFormat>
  <Paragraphs>164</Paragraphs>
  <Slides>25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AdvP1491</vt:lpstr>
      <vt:lpstr>AdvP6EC0</vt:lpstr>
      <vt:lpstr>Arial</vt:lpstr>
      <vt:lpstr>Calibri</vt:lpstr>
      <vt:lpstr>Cambria Math</vt:lpstr>
      <vt:lpstr>Corbel</vt:lpstr>
      <vt:lpstr>Wingdings</vt:lpstr>
      <vt:lpstr>Banded</vt:lpstr>
      <vt:lpstr>JPEG Image Retrieval Scheme</vt:lpstr>
      <vt:lpstr>Introduction</vt:lpstr>
      <vt:lpstr>Problem Statement </vt:lpstr>
      <vt:lpstr>Proposed solution </vt:lpstr>
      <vt:lpstr>Contd.</vt:lpstr>
      <vt:lpstr>Methodology </vt:lpstr>
      <vt:lpstr>Jpeg Compression process</vt:lpstr>
      <vt:lpstr>1. Color Space Transformation: </vt:lpstr>
      <vt:lpstr>2. Chrominance down-sampling: </vt:lpstr>
      <vt:lpstr>3. Discrete cosine transformation (dct):</vt:lpstr>
      <vt:lpstr>4. Quantization:</vt:lpstr>
      <vt:lpstr>5. Intermediate Encoding:</vt:lpstr>
      <vt:lpstr>6. Entropy encoding:</vt:lpstr>
      <vt:lpstr>Contd.</vt:lpstr>
      <vt:lpstr>Image encryption</vt:lpstr>
      <vt:lpstr>Contd.</vt:lpstr>
      <vt:lpstr>PowerPoint Presentation</vt:lpstr>
      <vt:lpstr>Feature extraction</vt:lpstr>
      <vt:lpstr>Contd.</vt:lpstr>
      <vt:lpstr>Local Markov model</vt:lpstr>
      <vt:lpstr>Bag of words model</vt:lpstr>
      <vt:lpstr>Results</vt:lpstr>
      <vt:lpstr>Contd.</vt:lpstr>
      <vt:lpstr>Future works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USER</cp:lastModifiedBy>
  <cp:revision>7</cp:revision>
  <dcterms:created xsi:type="dcterms:W3CDTF">2024-07-15T12:39:00Z</dcterms:created>
  <dcterms:modified xsi:type="dcterms:W3CDTF">2024-07-16T12:15:22Z</dcterms:modified>
</cp:coreProperties>
</file>